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38"/>
  </p:notesMasterIdLst>
  <p:handoutMasterIdLst>
    <p:handoutMasterId r:id="rId39"/>
  </p:handoutMasterIdLst>
  <p:sldIdLst>
    <p:sldId id="270" r:id="rId2"/>
    <p:sldId id="275" r:id="rId3"/>
    <p:sldId id="287" r:id="rId4"/>
    <p:sldId id="288" r:id="rId5"/>
    <p:sldId id="322" r:id="rId6"/>
    <p:sldId id="289" r:id="rId7"/>
    <p:sldId id="290" r:id="rId8"/>
    <p:sldId id="294" r:id="rId9"/>
    <p:sldId id="312" r:id="rId10"/>
    <p:sldId id="296" r:id="rId11"/>
    <p:sldId id="313" r:id="rId12"/>
    <p:sldId id="297" r:id="rId13"/>
    <p:sldId id="299" r:id="rId14"/>
    <p:sldId id="298" r:id="rId15"/>
    <p:sldId id="301" r:id="rId16"/>
    <p:sldId id="303" r:id="rId17"/>
    <p:sldId id="323" r:id="rId18"/>
    <p:sldId id="305" r:id="rId19"/>
    <p:sldId id="306" r:id="rId20"/>
    <p:sldId id="324" r:id="rId21"/>
    <p:sldId id="325" r:id="rId22"/>
    <p:sldId id="326" r:id="rId23"/>
    <p:sldId id="327" r:id="rId24"/>
    <p:sldId id="328" r:id="rId25"/>
    <p:sldId id="307" r:id="rId26"/>
    <p:sldId id="316" r:id="rId27"/>
    <p:sldId id="317" r:id="rId28"/>
    <p:sldId id="318" r:id="rId29"/>
    <p:sldId id="320" r:id="rId30"/>
    <p:sldId id="321" r:id="rId31"/>
    <p:sldId id="308" r:id="rId32"/>
    <p:sldId id="310" r:id="rId33"/>
    <p:sldId id="315" r:id="rId34"/>
    <p:sldId id="268" r:id="rId35"/>
    <p:sldId id="285" r:id="rId36"/>
    <p:sldId id="32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5F87"/>
    <a:srgbClr val="FACBD6"/>
    <a:srgbClr val="C88FBD"/>
    <a:srgbClr val="C790BE"/>
    <a:srgbClr val="FFFFFF"/>
    <a:srgbClr val="70B2E3"/>
    <a:srgbClr val="292C48"/>
    <a:srgbClr val="2C2D39"/>
    <a:srgbClr val="242630"/>
    <a:srgbClr val="2A1F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95" autoAdjust="0"/>
    <p:restoredTop sz="94488" autoAdjust="0"/>
  </p:normalViewPr>
  <p:slideViewPr>
    <p:cSldViewPr snapToGrid="0" snapToObjects="1">
      <p:cViewPr varScale="1">
        <p:scale>
          <a:sx n="113" d="100"/>
          <a:sy n="113" d="100"/>
        </p:scale>
        <p:origin x="36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0" d="100"/>
          <a:sy n="60" d="100"/>
        </p:scale>
        <p:origin x="242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138B2-18CD-1D41-89B0-ADB5F3BA92A3}" type="datetimeFigureOut">
              <a:rPr lang="en-US" smtClean="0"/>
              <a:t>6/15/2024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7D167-9BB5-2048-9DDA-7DF8E5D94D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7A355-8776-CB43-838E-ED9EE2F8390B}" type="datetimeFigureOut">
              <a:rPr lang="en-US" smtClean="0"/>
              <a:t>6/15/2024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3FA8-A3F3-7640-B13D-36C73B3E55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20">
            <a:extLst>
              <a:ext uri="{FF2B5EF4-FFF2-40B4-BE49-F238E27FC236}">
                <a16:creationId xmlns:a16="http://schemas.microsoft.com/office/drawing/2014/main" id="{63B165D0-0594-9843-A653-74260F146AE5}"/>
              </a:ext>
            </a:extLst>
          </p:cNvPr>
          <p:cNvSpPr/>
          <p:nvPr userDrawn="1"/>
        </p:nvSpPr>
        <p:spPr>
          <a:xfrm rot="10800000">
            <a:off x="4516427" y="1"/>
            <a:ext cx="7675573" cy="2322894"/>
          </a:xfrm>
          <a:custGeom>
            <a:avLst/>
            <a:gdLst>
              <a:gd name="connsiteX0" fmla="*/ 3447958 w 5216859"/>
              <a:gd name="connsiteY0" fmla="*/ 463 h 1478847"/>
              <a:gd name="connsiteX1" fmla="*/ 3570648 w 5216859"/>
              <a:gd name="connsiteY1" fmla="*/ 11997 h 1478847"/>
              <a:gd name="connsiteX2" fmla="*/ 4142148 w 5216859"/>
              <a:gd name="connsiteY2" fmla="*/ 850197 h 1478847"/>
              <a:gd name="connsiteX3" fmla="*/ 4942248 w 5216859"/>
              <a:gd name="connsiteY3" fmla="*/ 1174047 h 1478847"/>
              <a:gd name="connsiteX4" fmla="*/ 5164151 w 5216859"/>
              <a:gd name="connsiteY4" fmla="*/ 1405605 h 1478847"/>
              <a:gd name="connsiteX5" fmla="*/ 5216859 w 5216859"/>
              <a:gd name="connsiteY5" fmla="*/ 1478847 h 1478847"/>
              <a:gd name="connsiteX6" fmla="*/ 0 w 5216859"/>
              <a:gd name="connsiteY6" fmla="*/ 1478847 h 1478847"/>
              <a:gd name="connsiteX7" fmla="*/ 28985 w 5216859"/>
              <a:gd name="connsiteY7" fmla="*/ 1403243 h 1478847"/>
              <a:gd name="connsiteX8" fmla="*/ 560748 w 5216859"/>
              <a:gd name="connsiteY8" fmla="*/ 640647 h 1478847"/>
              <a:gd name="connsiteX9" fmla="*/ 2294298 w 5216859"/>
              <a:gd name="connsiteY9" fmla="*/ 373947 h 1478847"/>
              <a:gd name="connsiteX10" fmla="*/ 3447958 w 5216859"/>
              <a:gd name="connsiteY10" fmla="*/ 463 h 1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6859" h="1478847">
                <a:moveTo>
                  <a:pt x="3447958" y="463"/>
                </a:moveTo>
                <a:cubicBezTo>
                  <a:pt x="3491174" y="-1348"/>
                  <a:pt x="3532151" y="2075"/>
                  <a:pt x="3570648" y="11997"/>
                </a:cubicBezTo>
                <a:cubicBezTo>
                  <a:pt x="3878623" y="91372"/>
                  <a:pt x="3913548" y="656522"/>
                  <a:pt x="4142148" y="850197"/>
                </a:cubicBezTo>
                <a:cubicBezTo>
                  <a:pt x="4370748" y="1043872"/>
                  <a:pt x="4739048" y="1031172"/>
                  <a:pt x="4942248" y="1174047"/>
                </a:cubicBezTo>
                <a:cubicBezTo>
                  <a:pt x="5018448" y="1227625"/>
                  <a:pt x="5096434" y="1316029"/>
                  <a:pt x="5164151" y="1405605"/>
                </a:cubicBezTo>
                <a:lnTo>
                  <a:pt x="5216859" y="1478847"/>
                </a:lnTo>
                <a:lnTo>
                  <a:pt x="0" y="1478847"/>
                </a:lnTo>
                <a:lnTo>
                  <a:pt x="28985" y="1403243"/>
                </a:lnTo>
                <a:cubicBezTo>
                  <a:pt x="121408" y="1159760"/>
                  <a:pt x="267854" y="793047"/>
                  <a:pt x="560748" y="640647"/>
                </a:cubicBezTo>
                <a:cubicBezTo>
                  <a:pt x="951273" y="437447"/>
                  <a:pt x="1792648" y="478722"/>
                  <a:pt x="2294298" y="373947"/>
                </a:cubicBezTo>
                <a:cubicBezTo>
                  <a:pt x="2733242" y="282269"/>
                  <a:pt x="3145446" y="13138"/>
                  <a:pt x="3447958" y="46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9">
            <a:extLst>
              <a:ext uri="{FF2B5EF4-FFF2-40B4-BE49-F238E27FC236}">
                <a16:creationId xmlns:a16="http://schemas.microsoft.com/office/drawing/2014/main" id="{31F8B615-0030-2047-8652-146BCEF22564}"/>
              </a:ext>
            </a:extLst>
          </p:cNvPr>
          <p:cNvSpPr/>
          <p:nvPr userDrawn="1"/>
        </p:nvSpPr>
        <p:spPr>
          <a:xfrm>
            <a:off x="0" y="3232602"/>
            <a:ext cx="7674963" cy="3625398"/>
          </a:xfrm>
          <a:custGeom>
            <a:avLst/>
            <a:gdLst>
              <a:gd name="connsiteX0" fmla="*/ 333366 w 2058995"/>
              <a:gd name="connsiteY0" fmla="*/ 940 h 972601"/>
              <a:gd name="connsiteX1" fmla="*/ 400050 w 2058995"/>
              <a:gd name="connsiteY1" fmla="*/ 1051 h 972601"/>
              <a:gd name="connsiteX2" fmla="*/ 952500 w 2058995"/>
              <a:gd name="connsiteY2" fmla="*/ 534451 h 972601"/>
              <a:gd name="connsiteX3" fmla="*/ 1924050 w 2058995"/>
              <a:gd name="connsiteY3" fmla="*/ 686851 h 972601"/>
              <a:gd name="connsiteX4" fmla="*/ 2054591 w 2058995"/>
              <a:gd name="connsiteY4" fmla="*/ 942966 h 972601"/>
              <a:gd name="connsiteX5" fmla="*/ 2058995 w 2058995"/>
              <a:gd name="connsiteY5" fmla="*/ 972601 h 972601"/>
              <a:gd name="connsiteX6" fmla="*/ 0 w 2058995"/>
              <a:gd name="connsiteY6" fmla="*/ 972601 h 972601"/>
              <a:gd name="connsiteX7" fmla="*/ 0 w 2058995"/>
              <a:gd name="connsiteY7" fmla="*/ 61952 h 972601"/>
              <a:gd name="connsiteX8" fmla="*/ 75605 w 2058995"/>
              <a:gd name="connsiteY8" fmla="*/ 42128 h 972601"/>
              <a:gd name="connsiteX9" fmla="*/ 333366 w 2058995"/>
              <a:gd name="connsiteY9" fmla="*/ 940 h 97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8995" h="972601">
                <a:moveTo>
                  <a:pt x="333366" y="940"/>
                </a:moveTo>
                <a:cubicBezTo>
                  <a:pt x="357485" y="-326"/>
                  <a:pt x="379809" y="-338"/>
                  <a:pt x="400050" y="1051"/>
                </a:cubicBezTo>
                <a:cubicBezTo>
                  <a:pt x="723900" y="23276"/>
                  <a:pt x="698500" y="420151"/>
                  <a:pt x="952500" y="534451"/>
                </a:cubicBezTo>
                <a:cubicBezTo>
                  <a:pt x="1206500" y="648751"/>
                  <a:pt x="1736725" y="556676"/>
                  <a:pt x="1924050" y="686851"/>
                </a:cubicBezTo>
                <a:cubicBezTo>
                  <a:pt x="1994297" y="735667"/>
                  <a:pt x="2033290" y="836275"/>
                  <a:pt x="2054591" y="942966"/>
                </a:cubicBezTo>
                <a:lnTo>
                  <a:pt x="2058995" y="972601"/>
                </a:lnTo>
                <a:lnTo>
                  <a:pt x="0" y="972601"/>
                </a:lnTo>
                <a:lnTo>
                  <a:pt x="0" y="61952"/>
                </a:lnTo>
                <a:lnTo>
                  <a:pt x="75605" y="42128"/>
                </a:lnTo>
                <a:cubicBezTo>
                  <a:pt x="172492" y="19804"/>
                  <a:pt x="261007" y="4735"/>
                  <a:pt x="333366" y="94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05C21D6A-A628-2443-8075-ACD2B911C6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4338" y="481013"/>
            <a:ext cx="11368087" cy="587533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42BB51D-E7C1-3746-85E9-889CCB24F7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01383" y="2552298"/>
            <a:ext cx="8789234" cy="1220477"/>
          </a:xfrm>
        </p:spPr>
        <p:txBody>
          <a:bodyPr anchor="b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>
                <a:solidFill>
                  <a:schemeClr val="bg1"/>
                </a:solidFill>
                <a:latin typeface="+mj-lt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E016467-0564-6D4C-BF17-F4FA3991C1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01383" y="3919840"/>
            <a:ext cx="8789234" cy="846381"/>
          </a:xfrm>
        </p:spPr>
        <p:txBody>
          <a:bodyPr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>
                <a:solidFill>
                  <a:schemeClr val="bg1"/>
                </a:solidFill>
                <a:latin typeface="+mn-lt"/>
                <a:ea typeface="Meiryo UI" panose="020B060403050404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ja-JP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8768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5852ED6-B7AC-5148-BC43-09B76E856F9F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776AF7-97C9-4365-B2B5-E20C6BB04B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265238"/>
            <a:ext cx="10524344" cy="4911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514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168214-BA64-4247-995E-0238E9E404F7}"/>
              </a:ext>
            </a:extLst>
          </p:cNvPr>
          <p:cNvSpPr/>
          <p:nvPr userDrawn="1"/>
        </p:nvSpPr>
        <p:spPr>
          <a:xfrm>
            <a:off x="413824" y="483781"/>
            <a:ext cx="5682176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745AAA3-09E3-4504-B3FD-611C81F416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55634" y="37553"/>
            <a:ext cx="5536366" cy="6820447"/>
          </a:xfrm>
          <a:custGeom>
            <a:avLst/>
            <a:gdLst>
              <a:gd name="connsiteX0" fmla="*/ 4141175 w 5285281"/>
              <a:gd name="connsiteY0" fmla="*/ 950 h 6525434"/>
              <a:gd name="connsiteX1" fmla="*/ 5222879 w 5285281"/>
              <a:gd name="connsiteY1" fmla="*/ 82101 h 6525434"/>
              <a:gd name="connsiteX2" fmla="*/ 5285281 w 5285281"/>
              <a:gd name="connsiteY2" fmla="*/ 86253 h 6525434"/>
              <a:gd name="connsiteX3" fmla="*/ 5285281 w 5285281"/>
              <a:gd name="connsiteY3" fmla="*/ 6525434 h 6525434"/>
              <a:gd name="connsiteX4" fmla="*/ 338864 w 5285281"/>
              <a:gd name="connsiteY4" fmla="*/ 6525434 h 6525434"/>
              <a:gd name="connsiteX5" fmla="*/ 355504 w 5285281"/>
              <a:gd name="connsiteY5" fmla="*/ 6284640 h 6525434"/>
              <a:gd name="connsiteX6" fmla="*/ 122536 w 5285281"/>
              <a:gd name="connsiteY6" fmla="*/ 5603772 h 6525434"/>
              <a:gd name="connsiteX7" fmla="*/ 197419 w 5285281"/>
              <a:gd name="connsiteY7" fmla="*/ 4013697 h 6525434"/>
              <a:gd name="connsiteX8" fmla="*/ 1395542 w 5285281"/>
              <a:gd name="connsiteY8" fmla="*/ 2963334 h 6525434"/>
              <a:gd name="connsiteX9" fmla="*/ 2431419 w 5285281"/>
              <a:gd name="connsiteY9" fmla="*/ 2618748 h 6525434"/>
              <a:gd name="connsiteX10" fmla="*/ 2868234 w 5285281"/>
              <a:gd name="connsiteY10" fmla="*/ 1805029 h 6525434"/>
              <a:gd name="connsiteX11" fmla="*/ 2780871 w 5285281"/>
              <a:gd name="connsiteY11" fmla="*/ 941489 h 6525434"/>
              <a:gd name="connsiteX12" fmla="*/ 3783467 w 5285281"/>
              <a:gd name="connsiteY12" fmla="*/ 36433 h 6525434"/>
              <a:gd name="connsiteX13" fmla="*/ 4141175 w 5285281"/>
              <a:gd name="connsiteY13" fmla="*/ 950 h 652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85281" h="6525434">
                <a:moveTo>
                  <a:pt x="4141175" y="950"/>
                </a:moveTo>
                <a:cubicBezTo>
                  <a:pt x="4500573" y="-8197"/>
                  <a:pt x="4864065" y="50964"/>
                  <a:pt x="5222879" y="82101"/>
                </a:cubicBezTo>
                <a:cubicBezTo>
                  <a:pt x="5243679" y="82101"/>
                  <a:pt x="5264481" y="82101"/>
                  <a:pt x="5285281" y="86253"/>
                </a:cubicBezTo>
                <a:lnTo>
                  <a:pt x="5285281" y="6525434"/>
                </a:lnTo>
                <a:cubicBezTo>
                  <a:pt x="5285281" y="6525434"/>
                  <a:pt x="5285281" y="6525434"/>
                  <a:pt x="338864" y="6525434"/>
                </a:cubicBezTo>
                <a:cubicBezTo>
                  <a:pt x="355504" y="6446553"/>
                  <a:pt x="363825" y="6363521"/>
                  <a:pt x="355504" y="6284640"/>
                </a:cubicBezTo>
                <a:cubicBezTo>
                  <a:pt x="330543" y="6043845"/>
                  <a:pt x="205739" y="5827960"/>
                  <a:pt x="122536" y="5603772"/>
                </a:cubicBezTo>
                <a:cubicBezTo>
                  <a:pt x="-64671" y="5093121"/>
                  <a:pt x="-35550" y="4503589"/>
                  <a:pt x="197419" y="4013697"/>
                </a:cubicBezTo>
                <a:cubicBezTo>
                  <a:pt x="434547" y="3523804"/>
                  <a:pt x="875523" y="3137703"/>
                  <a:pt x="1395542" y="2963334"/>
                </a:cubicBezTo>
                <a:cubicBezTo>
                  <a:pt x="1740834" y="2851240"/>
                  <a:pt x="2127728" y="2822178"/>
                  <a:pt x="2431419" y="2618748"/>
                </a:cubicBezTo>
                <a:cubicBezTo>
                  <a:pt x="2693508" y="2436077"/>
                  <a:pt x="2864074" y="2124704"/>
                  <a:pt x="2868234" y="1805029"/>
                </a:cubicBezTo>
                <a:cubicBezTo>
                  <a:pt x="2872395" y="1514414"/>
                  <a:pt x="2747590" y="1232103"/>
                  <a:pt x="2780871" y="941489"/>
                </a:cubicBezTo>
                <a:cubicBezTo>
                  <a:pt x="2834953" y="464051"/>
                  <a:pt x="3309210" y="127769"/>
                  <a:pt x="3783467" y="36433"/>
                </a:cubicBezTo>
                <a:cubicBezTo>
                  <a:pt x="3902031" y="14637"/>
                  <a:pt x="4021376" y="3999"/>
                  <a:pt x="4141175" y="95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703B7C-2DC4-C14C-A9CA-F1D21E7F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4791637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28B953-BDF8-6C47-ADCD-D3EAF78963C3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64837"/>
            <a:ext cx="4791636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0C521-A2C1-48E6-B26C-DFF1B4FD42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265238"/>
            <a:ext cx="4791637" cy="4911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85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8">
            <a:extLst>
              <a:ext uri="{FF2B5EF4-FFF2-40B4-BE49-F238E27FC236}">
                <a16:creationId xmlns:a16="http://schemas.microsoft.com/office/drawing/2014/main" id="{94B2908E-04B3-4B40-8DDD-1667E3F93DAE}"/>
              </a:ext>
            </a:extLst>
          </p:cNvPr>
          <p:cNvSpPr/>
          <p:nvPr userDrawn="1"/>
        </p:nvSpPr>
        <p:spPr>
          <a:xfrm rot="10800000">
            <a:off x="0" y="4362449"/>
            <a:ext cx="12192000" cy="2495550"/>
          </a:xfrm>
          <a:custGeom>
            <a:avLst/>
            <a:gdLst>
              <a:gd name="connsiteX0" fmla="*/ 0 w 12192000"/>
              <a:gd name="connsiteY0" fmla="*/ 0 h 2539624"/>
              <a:gd name="connsiteX1" fmla="*/ 12192000 w 12192000"/>
              <a:gd name="connsiteY1" fmla="*/ 0 h 2539624"/>
              <a:gd name="connsiteX2" fmla="*/ 12192000 w 12192000"/>
              <a:gd name="connsiteY2" fmla="*/ 1784674 h 2539624"/>
              <a:gd name="connsiteX3" fmla="*/ 12052232 w 12192000"/>
              <a:gd name="connsiteY3" fmla="*/ 1825247 h 2539624"/>
              <a:gd name="connsiteX4" fmla="*/ 10344150 w 12192000"/>
              <a:gd name="connsiteY4" fmla="*/ 2133600 h 2539624"/>
              <a:gd name="connsiteX5" fmla="*/ 7181850 w 12192000"/>
              <a:gd name="connsiteY5" fmla="*/ 1809750 h 2539624"/>
              <a:gd name="connsiteX6" fmla="*/ 2724150 w 12192000"/>
              <a:gd name="connsiteY6" fmla="*/ 2533650 h 2539624"/>
              <a:gd name="connsiteX7" fmla="*/ 64443 w 12192000"/>
              <a:gd name="connsiteY7" fmla="*/ 1610320 h 2539624"/>
              <a:gd name="connsiteX8" fmla="*/ 0 w 12192000"/>
              <a:gd name="connsiteY8" fmla="*/ 1575868 h 253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539624">
                <a:moveTo>
                  <a:pt x="0" y="0"/>
                </a:moveTo>
                <a:lnTo>
                  <a:pt x="12192000" y="0"/>
                </a:lnTo>
                <a:lnTo>
                  <a:pt x="12192000" y="1784674"/>
                </a:lnTo>
                <a:lnTo>
                  <a:pt x="12052232" y="1825247"/>
                </a:lnTo>
                <a:cubicBezTo>
                  <a:pt x="11558836" y="1963688"/>
                  <a:pt x="10923588" y="2113756"/>
                  <a:pt x="10344150" y="2133600"/>
                </a:cubicBezTo>
                <a:cubicBezTo>
                  <a:pt x="9417050" y="2165350"/>
                  <a:pt x="8451850" y="1743075"/>
                  <a:pt x="7181850" y="1809750"/>
                </a:cubicBezTo>
                <a:cubicBezTo>
                  <a:pt x="5911850" y="1876425"/>
                  <a:pt x="3997325" y="2613025"/>
                  <a:pt x="2724150" y="2533650"/>
                </a:cubicBezTo>
                <a:cubicBezTo>
                  <a:pt x="1769269" y="2474119"/>
                  <a:pt x="728663" y="1962746"/>
                  <a:pt x="64443" y="1610320"/>
                </a:cubicBezTo>
                <a:lnTo>
                  <a:pt x="0" y="157586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838822" y="1721223"/>
            <a:ext cx="4857421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5A7DB0-14F0-B341-AEBA-0DC92D001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3197" y="2038570"/>
            <a:ext cx="4086146" cy="703135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D42B85-1179-7D46-AE33-2B64EEFC44B2}"/>
              </a:ext>
            </a:extLst>
          </p:cNvPr>
          <p:cNvSpPr/>
          <p:nvPr userDrawn="1"/>
        </p:nvSpPr>
        <p:spPr>
          <a:xfrm>
            <a:off x="6495759" y="1721223"/>
            <a:ext cx="4858040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197AEE6-BBEC-494F-985F-3855AE4B14B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854754" y="2038570"/>
            <a:ext cx="4086666" cy="703135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2E270DF-A15A-D547-8882-6E5797B2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9B3613A-9294-EA43-9505-F156E86E6E10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E4B45-6E8A-44C6-9117-DF2BA981288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63195" y="2885581"/>
            <a:ext cx="4086147" cy="31024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B29B9FA-7273-4615-BD56-12D6427D02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61067" y="2885581"/>
            <a:ext cx="4086667" cy="31024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93508-506F-4731-B6DA-F6E8F8B095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06A8E3A-8DBF-0542-BC99-444DCA0CC2C2}" type="datetimeFigureOut">
              <a:rPr lang="en-US" smtClean="0"/>
              <a:pPr/>
              <a:t>6/15/2024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0CFF9F-3D1C-430B-BECE-49D87C7AE9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D95F5F-990E-4917-82C6-FBFD4547AF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03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6">
            <a:extLst>
              <a:ext uri="{FF2B5EF4-FFF2-40B4-BE49-F238E27FC236}">
                <a16:creationId xmlns:a16="http://schemas.microsoft.com/office/drawing/2014/main" id="{E0728D6F-9DC1-CD49-A2D6-834724E8AF3F}"/>
              </a:ext>
            </a:extLst>
          </p:cNvPr>
          <p:cNvSpPr/>
          <p:nvPr userDrawn="1"/>
        </p:nvSpPr>
        <p:spPr>
          <a:xfrm>
            <a:off x="0" y="0"/>
            <a:ext cx="12181097" cy="4981942"/>
          </a:xfrm>
          <a:custGeom>
            <a:avLst/>
            <a:gdLst>
              <a:gd name="connsiteX0" fmla="*/ 0 w 2412595"/>
              <a:gd name="connsiteY0" fmla="*/ 0 h 1044036"/>
              <a:gd name="connsiteX1" fmla="*/ 2412595 w 2412595"/>
              <a:gd name="connsiteY1" fmla="*/ 0 h 1044036"/>
              <a:gd name="connsiteX2" fmla="*/ 2328863 w 2412595"/>
              <a:gd name="connsiteY2" fmla="*/ 69540 h 1044036"/>
              <a:gd name="connsiteX3" fmla="*/ 2000250 w 2412595"/>
              <a:gd name="connsiteY3" fmla="*/ 285750 h 1044036"/>
              <a:gd name="connsiteX4" fmla="*/ 1162050 w 2412595"/>
              <a:gd name="connsiteY4" fmla="*/ 400050 h 1044036"/>
              <a:gd name="connsiteX5" fmla="*/ 552450 w 2412595"/>
              <a:gd name="connsiteY5" fmla="*/ 952500 h 1044036"/>
              <a:gd name="connsiteX6" fmla="*/ 107640 w 2412595"/>
              <a:gd name="connsiteY6" fmla="*/ 1035825 h 1044036"/>
              <a:gd name="connsiteX7" fmla="*/ 0 w 2412595"/>
              <a:gd name="connsiteY7" fmla="*/ 1044036 h 1044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2595" h="1044036">
                <a:moveTo>
                  <a:pt x="0" y="0"/>
                </a:moveTo>
                <a:lnTo>
                  <a:pt x="2412595" y="0"/>
                </a:lnTo>
                <a:lnTo>
                  <a:pt x="2328863" y="69540"/>
                </a:lnTo>
                <a:cubicBezTo>
                  <a:pt x="2215753" y="160139"/>
                  <a:pt x="2095500" y="245269"/>
                  <a:pt x="2000250" y="285750"/>
                </a:cubicBezTo>
                <a:cubicBezTo>
                  <a:pt x="1746250" y="393700"/>
                  <a:pt x="1403350" y="288925"/>
                  <a:pt x="1162050" y="400050"/>
                </a:cubicBezTo>
                <a:cubicBezTo>
                  <a:pt x="920750" y="511175"/>
                  <a:pt x="844550" y="841375"/>
                  <a:pt x="552450" y="952500"/>
                </a:cubicBezTo>
                <a:cubicBezTo>
                  <a:pt x="442913" y="994172"/>
                  <a:pt x="278904" y="1019770"/>
                  <a:pt x="107640" y="1035825"/>
                </a:cubicBezTo>
                <a:lnTo>
                  <a:pt x="0" y="104403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120EC90-BDC2-0E4B-9A3F-97CA90AA39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298096" cy="6858000"/>
          </a:xfrm>
          <a:custGeom>
            <a:avLst/>
            <a:gdLst>
              <a:gd name="connsiteX0" fmla="*/ 0 w 9298096"/>
              <a:gd name="connsiteY0" fmla="*/ 0 h 6858000"/>
              <a:gd name="connsiteX1" fmla="*/ 8705997 w 9298096"/>
              <a:gd name="connsiteY1" fmla="*/ 0 h 6858000"/>
              <a:gd name="connsiteX2" fmla="*/ 8676710 w 9298096"/>
              <a:gd name="connsiteY2" fmla="*/ 366601 h 6858000"/>
              <a:gd name="connsiteX3" fmla="*/ 9086747 w 9298096"/>
              <a:gd name="connsiteY3" fmla="*/ 1403199 h 6858000"/>
              <a:gd name="connsiteX4" fmla="*/ 9297958 w 9298096"/>
              <a:gd name="connsiteY4" fmla="*/ 2314162 h 6858000"/>
              <a:gd name="connsiteX5" fmla="*/ 9298096 w 9298096"/>
              <a:gd name="connsiteY5" fmla="*/ 2513013 h 6858000"/>
              <a:gd name="connsiteX6" fmla="*/ 6405563 w 9298096"/>
              <a:gd name="connsiteY6" fmla="*/ 2513013 h 6858000"/>
              <a:gd name="connsiteX7" fmla="*/ 6405563 w 9298096"/>
              <a:gd name="connsiteY7" fmla="*/ 5528005 h 6858000"/>
              <a:gd name="connsiteX8" fmla="*/ 6380081 w 9298096"/>
              <a:gd name="connsiteY8" fmla="*/ 5533593 h 6858000"/>
              <a:gd name="connsiteX9" fmla="*/ 5022973 w 9298096"/>
              <a:gd name="connsiteY9" fmla="*/ 5947798 h 6858000"/>
              <a:gd name="connsiteX10" fmla="*/ 4312498 w 9298096"/>
              <a:gd name="connsiteY10" fmla="*/ 6826871 h 6858000"/>
              <a:gd name="connsiteX11" fmla="*/ 4305141 w 9298096"/>
              <a:gd name="connsiteY11" fmla="*/ 6858000 h 6858000"/>
              <a:gd name="connsiteX12" fmla="*/ 0 w 9298096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298096" h="6858000">
                <a:moveTo>
                  <a:pt x="0" y="0"/>
                </a:moveTo>
                <a:cubicBezTo>
                  <a:pt x="0" y="0"/>
                  <a:pt x="0" y="0"/>
                  <a:pt x="8705997" y="0"/>
                </a:cubicBezTo>
                <a:cubicBezTo>
                  <a:pt x="8676710" y="120093"/>
                  <a:pt x="8662063" y="246508"/>
                  <a:pt x="8676710" y="366601"/>
                </a:cubicBezTo>
                <a:cubicBezTo>
                  <a:pt x="8720642" y="733203"/>
                  <a:pt x="8940304" y="1061881"/>
                  <a:pt x="9086747" y="1403199"/>
                </a:cubicBezTo>
                <a:cubicBezTo>
                  <a:pt x="9210308" y="1694743"/>
                  <a:pt x="9280326" y="2003174"/>
                  <a:pt x="9297958" y="2314162"/>
                </a:cubicBezTo>
                <a:lnTo>
                  <a:pt x="9298096" y="2513013"/>
                </a:lnTo>
                <a:lnTo>
                  <a:pt x="6405563" y="2513013"/>
                </a:lnTo>
                <a:lnTo>
                  <a:pt x="6405563" y="5528005"/>
                </a:lnTo>
                <a:lnTo>
                  <a:pt x="6380081" y="5533593"/>
                </a:lnTo>
                <a:cubicBezTo>
                  <a:pt x="5907118" y="5632552"/>
                  <a:pt x="5423859" y="5715512"/>
                  <a:pt x="5022973" y="5947798"/>
                </a:cubicBezTo>
                <a:cubicBezTo>
                  <a:pt x="4677003" y="6156381"/>
                  <a:pt x="4421644" y="6475183"/>
                  <a:pt x="4312498" y="6826871"/>
                </a:cubicBezTo>
                <a:lnTo>
                  <a:pt x="430514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985295-F0BC-9B4D-981C-D474C9EDECD0}"/>
              </a:ext>
            </a:extLst>
          </p:cNvPr>
          <p:cNvSpPr/>
          <p:nvPr userDrawn="1"/>
        </p:nvSpPr>
        <p:spPr>
          <a:xfrm>
            <a:off x="6405102" y="2512661"/>
            <a:ext cx="5284607" cy="43453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CB02C94-6046-2E46-BE22-98A994B1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867" y="2763704"/>
            <a:ext cx="4559075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0620B5-CD54-A44A-A690-BB5E58FBDA77}"/>
              </a:ext>
            </a:extLst>
          </p:cNvPr>
          <p:cNvCxnSpPr>
            <a:cxnSpLocks/>
          </p:cNvCxnSpPr>
          <p:nvPr userDrawn="1"/>
        </p:nvCxnSpPr>
        <p:spPr>
          <a:xfrm>
            <a:off x="6767867" y="3347504"/>
            <a:ext cx="444369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3D35FF-5668-47B8-A93C-30923509CC0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67513" y="3348038"/>
            <a:ext cx="4559074" cy="30083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714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8E3A-8DBF-0542-BC99-444DCA0CC2C2}" type="datetimeFigureOut">
              <a:rPr lang="en-US" smtClean="0"/>
              <a:t>6/15/2024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3002F-D6EA-CF48-8F44-2316036B2B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9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9B7248-6025-0744-9C6E-BC6F9FDB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367D3-6495-C045-872D-F4C6CB656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C2195-E771-AB42-B5A7-7832D8F41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6A8E3A-8DBF-0542-BC99-444DCA0CC2C2}" type="datetimeFigureOut">
              <a:rPr lang="en-US" smtClean="0"/>
              <a:pPr/>
              <a:t>6/15/2024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F28BA-DFC0-3946-9FE9-DE388CB02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F77CB-EF35-DF4C-95FE-31419B6CA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6940" y="6492875"/>
            <a:ext cx="4168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82" r:id="rId3"/>
    <p:sldLayoutId id="2147483687" r:id="rId4"/>
    <p:sldLayoutId id="2147483693" r:id="rId5"/>
    <p:sldLayoutId id="2147483676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accent1"/>
          </a:solidFill>
          <a:latin typeface="+mj-lt"/>
          <a:ea typeface="Meiryo UI" panose="020B0604030504040204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abr.com/ru/companies/agima/articles/706312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2D73A5-4430-0F47-84CE-C3324CEBA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1633" y="2324101"/>
            <a:ext cx="10166767" cy="2639938"/>
          </a:xfrm>
        </p:spPr>
        <p:txBody>
          <a:bodyPr>
            <a:noAutofit/>
          </a:bodyPr>
          <a:lstStyle/>
          <a:p>
            <a:r>
              <a:rPr lang="ru-RU" sz="4400" spc="0" dirty="0">
                <a:ln w="0"/>
                <a:solidFill>
                  <a:schemeClr val="accent1"/>
                </a:solidFill>
              </a:rPr>
              <a:t>Роль тестирования и</a:t>
            </a:r>
            <a:br>
              <a:rPr lang="en-US" sz="4400" spc="0" dirty="0">
                <a:ln w="0"/>
                <a:solidFill>
                  <a:schemeClr val="accent1"/>
                </a:solidFill>
              </a:rPr>
            </a:br>
            <a:r>
              <a:rPr lang="ru-RU" sz="4400" spc="0" dirty="0">
                <a:ln w="0"/>
                <a:solidFill>
                  <a:schemeClr val="accent1"/>
                </a:solidFill>
              </a:rPr>
              <a:t>обеспечения качества</a:t>
            </a:r>
            <a:br>
              <a:rPr lang="en-US" sz="4400" spc="0" dirty="0">
                <a:ln w="0"/>
                <a:solidFill>
                  <a:schemeClr val="accent1"/>
                </a:solidFill>
              </a:rPr>
            </a:br>
            <a:r>
              <a:rPr lang="ru-RU" sz="4400" spc="0" dirty="0">
                <a:ln w="0"/>
                <a:solidFill>
                  <a:schemeClr val="accent1"/>
                </a:solidFill>
              </a:rPr>
              <a:t>в</a:t>
            </a:r>
            <a:r>
              <a:rPr lang="en-US" sz="4400" spc="0" dirty="0">
                <a:ln w="0"/>
                <a:solidFill>
                  <a:schemeClr val="accent1"/>
                </a:solidFill>
              </a:rPr>
              <a:t> </a:t>
            </a:r>
            <a:r>
              <a:rPr lang="ru-RU" sz="4400" spc="0" dirty="0">
                <a:ln w="0"/>
                <a:solidFill>
                  <a:schemeClr val="accent1"/>
                </a:solidFill>
              </a:rPr>
              <a:t>жизненном</a:t>
            </a:r>
            <a:r>
              <a:rPr lang="en-US" sz="4400" spc="0" dirty="0">
                <a:ln w="0"/>
                <a:solidFill>
                  <a:schemeClr val="accent1"/>
                </a:solidFill>
              </a:rPr>
              <a:t> </a:t>
            </a:r>
            <a:r>
              <a:rPr lang="ru-RU" sz="4400" spc="0" dirty="0">
                <a:ln w="0"/>
                <a:solidFill>
                  <a:schemeClr val="accent1"/>
                </a:solidFill>
              </a:rPr>
              <a:t>цикле</a:t>
            </a:r>
            <a:br>
              <a:rPr lang="ru-RU" sz="4400" spc="0" dirty="0">
                <a:ln w="0"/>
                <a:solidFill>
                  <a:schemeClr val="accent1"/>
                </a:solidFill>
              </a:rPr>
            </a:br>
            <a:r>
              <a:rPr lang="ru-RU" sz="4400" spc="0" dirty="0">
                <a:ln w="0"/>
                <a:solidFill>
                  <a:schemeClr val="accent1"/>
                </a:solidFill>
              </a:rPr>
              <a:t>разработки ПО</a:t>
            </a:r>
            <a:endParaRPr lang="en-US" sz="4400" spc="0" dirty="0">
              <a:ln w="0"/>
              <a:solidFill>
                <a:schemeClr val="accent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107CE13-DFD5-424B-B4BF-ADF75F3976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56800" y="5702300"/>
            <a:ext cx="2106349" cy="97067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altLang="ja-JP" dirty="0">
                <a:solidFill>
                  <a:schemeClr val="tx1"/>
                </a:solidFill>
              </a:rPr>
              <a:t>Зиберов Александр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altLang="ja-JP" b="0" dirty="0">
                <a:solidFill>
                  <a:schemeClr val="tx1"/>
                </a:solidFill>
              </a:rPr>
              <a:t>ПИЖ-б-о-21-1</a:t>
            </a:r>
            <a:endParaRPr lang="ja-JP" altLang="en-US" b="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F7624A-57E6-4BA6-94F4-5F40C3B53CF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8586" y="129030"/>
            <a:ext cx="648855" cy="64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65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Интеграционное тестирование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43AD6-A4F2-4B1C-9B62-9EE39817C7FC}"/>
              </a:ext>
            </a:extLst>
          </p:cNvPr>
          <p:cNvSpPr txBox="1"/>
          <p:nvPr/>
        </p:nvSpPr>
        <p:spPr>
          <a:xfrm>
            <a:off x="688974" y="1409428"/>
            <a:ext cx="10264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Интеграционное тестирование </a:t>
            </a:r>
            <a:r>
              <a:rPr lang="ru-RU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– метод тестирования ПО, который фокусируется на проверке взаимодействия и обмена данными между различными компонентами или модулями программного приложения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800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ACB96405-DDB0-45BE-B29B-720F784D9D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5" t="9625" r="12698" b="5962"/>
          <a:stretch/>
        </p:blipFill>
        <p:spPr bwMode="auto">
          <a:xfrm>
            <a:off x="838200" y="2568742"/>
            <a:ext cx="3964806" cy="345670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EAA691-8DFE-4F6E-8476-8B6E8B91257A}"/>
              </a:ext>
            </a:extLst>
          </p:cNvPr>
          <p:cNvSpPr txBox="1"/>
          <p:nvPr/>
        </p:nvSpPr>
        <p:spPr>
          <a:xfrm>
            <a:off x="5254626" y="2568742"/>
            <a:ext cx="6248400" cy="3516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000000"/>
                </a:solidFill>
                <a:cs typeface="Times New Roman" panose="02020603050405020304" pitchFamily="18" charset="0"/>
              </a:rPr>
              <a:t>Проводится после модульного тестирования и перед тестированием системы.</a:t>
            </a:r>
            <a:endParaRPr lang="en-US" sz="17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000000"/>
                </a:solidFill>
                <a:cs typeface="Times New Roman" panose="02020603050405020304" pitchFamily="18" charset="0"/>
              </a:rPr>
              <a:t>Целью является выявление дефектов взаимодействия между программными модулями при их интеграции.</a:t>
            </a:r>
          </a:p>
          <a:p>
            <a:pPr marL="285750" indent="-285750" algn="just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ru-RU" sz="1700" dirty="0"/>
              <a:t>Проверка обеспечения связности и согласованности между модулями.</a:t>
            </a:r>
            <a:endParaRPr lang="ru-RU" sz="17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ru-RU" sz="1700" dirty="0"/>
              <a:t>Подтверждение функциональности системы в целом перед переходом к финальному тестированию.</a:t>
            </a:r>
            <a:endParaRPr lang="ru-RU" sz="17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8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Интеграционное тестирование. Продолжение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CF041-CE93-4C1A-9ADC-687F9941239C}"/>
              </a:ext>
            </a:extLst>
          </p:cNvPr>
          <p:cNvSpPr txBox="1"/>
          <p:nvPr/>
        </p:nvSpPr>
        <p:spPr>
          <a:xfrm>
            <a:off x="5600700" y="1420054"/>
            <a:ext cx="5753100" cy="4668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600" b="1" dirty="0"/>
              <a:t>Пример </a:t>
            </a:r>
            <a:r>
              <a:rPr lang="ru-RU" sz="1600" dirty="0"/>
              <a:t>интеграционного тестирования:</a:t>
            </a:r>
          </a:p>
          <a:p>
            <a:pPr algn="ctr">
              <a:lnSpc>
                <a:spcPct val="150000"/>
              </a:lnSpc>
            </a:pPr>
            <a:endParaRPr lang="ru-RU" sz="1400" dirty="0"/>
          </a:p>
          <a:p>
            <a:pPr algn="ctr">
              <a:lnSpc>
                <a:spcPct val="150000"/>
              </a:lnSpc>
            </a:pPr>
            <a:r>
              <a:rPr lang="ru-RU" sz="1400" dirty="0"/>
              <a:t>В веб-приложении есть </a:t>
            </a:r>
            <a:r>
              <a:rPr lang="ru-RU" sz="1400" b="1" dirty="0"/>
              <a:t>два модуля: модуль аутентификации и профиля пользователя</a:t>
            </a:r>
            <a:r>
              <a:rPr lang="ru-RU" sz="1400" dirty="0"/>
              <a:t>. Интеграционное тестирование проверяет взаимодействие этих модулей на соответствие сценария использования приложения.</a:t>
            </a:r>
          </a:p>
          <a:p>
            <a:pPr algn="ctr">
              <a:lnSpc>
                <a:spcPct val="150000"/>
              </a:lnSpc>
            </a:pPr>
            <a:endParaRPr lang="ru-RU" sz="1400" dirty="0"/>
          </a:p>
          <a:p>
            <a:pPr algn="ctr">
              <a:lnSpc>
                <a:spcPct val="150000"/>
              </a:lnSpc>
            </a:pPr>
            <a:r>
              <a:rPr lang="ru-RU" sz="1400" b="1" dirty="0"/>
              <a:t>Например, </a:t>
            </a:r>
            <a:r>
              <a:rPr lang="ru-RU" sz="1400" dirty="0"/>
              <a:t>пользователь регистрируется через модуль аутентификации, и проверяется, что модуль профиля корректно получает и отображает данные о новом пользователе. Затем пользователь обновляет информацию в профиле, и проверяется, что обновленные данные сохраняются и правильно отображаются при повторной аутентификации.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850BAFD-2675-42BC-90CB-2DE900C8CE89}"/>
              </a:ext>
            </a:extLst>
          </p:cNvPr>
          <p:cNvGrpSpPr/>
          <p:nvPr/>
        </p:nvGrpSpPr>
        <p:grpSpPr>
          <a:xfrm>
            <a:off x="1250950" y="1522514"/>
            <a:ext cx="4257676" cy="4469844"/>
            <a:chOff x="1030704" y="1522514"/>
            <a:chExt cx="4257676" cy="446984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35AC405-0EA5-4721-92D6-38B4249EC42E}"/>
                </a:ext>
              </a:extLst>
            </p:cNvPr>
            <p:cNvSpPr txBox="1"/>
            <p:nvPr/>
          </p:nvSpPr>
          <p:spPr>
            <a:xfrm>
              <a:off x="1030705" y="1522514"/>
              <a:ext cx="42576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dirty="0"/>
                <a:t>Стратегии в интеграционном тестировании</a:t>
              </a:r>
              <a:endParaRPr lang="en-US" b="1" dirty="0"/>
            </a:p>
          </p:txBody>
        </p:sp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D7A7B5DB-EB1D-4AC2-A03C-024C81D0221B}"/>
                </a:ext>
              </a:extLst>
            </p:cNvPr>
            <p:cNvCxnSpPr>
              <a:cxnSpLocks/>
              <a:stCxn id="2" idx="1"/>
              <a:endCxn id="17" idx="1"/>
            </p:cNvCxnSpPr>
            <p:nvPr/>
          </p:nvCxnSpPr>
          <p:spPr>
            <a:xfrm rot="10800000" flipH="1" flipV="1">
              <a:off x="1030704" y="1845679"/>
              <a:ext cx="800101" cy="690303"/>
            </a:xfrm>
            <a:prstGeom prst="bentConnector3">
              <a:avLst>
                <a:gd name="adj1" fmla="val -2857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B33D276-A89B-4C5B-AEFB-0EEB100E549D}"/>
                </a:ext>
              </a:extLst>
            </p:cNvPr>
            <p:cNvSpPr/>
            <p:nvPr/>
          </p:nvSpPr>
          <p:spPr>
            <a:xfrm>
              <a:off x="1830806" y="2266767"/>
              <a:ext cx="1965958" cy="53843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400" i="1" dirty="0"/>
                <a:t>подход Большого взрыва</a:t>
              </a:r>
              <a:endParaRPr lang="en-US" sz="1400" i="1" dirty="0"/>
            </a:p>
          </p:txBody>
        </p: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A79EDAA7-7F70-4461-9EC4-D07D482B2E03}"/>
                </a:ext>
              </a:extLst>
            </p:cNvPr>
            <p:cNvCxnSpPr>
              <a:cxnSpLocks/>
              <a:stCxn id="2" idx="1"/>
              <a:endCxn id="23" idx="1"/>
            </p:cNvCxnSpPr>
            <p:nvPr/>
          </p:nvCxnSpPr>
          <p:spPr>
            <a:xfrm rot="10800000" flipH="1" flipV="1">
              <a:off x="1030705" y="1845679"/>
              <a:ext cx="787266" cy="2752467"/>
            </a:xfrm>
            <a:prstGeom prst="bentConnector3">
              <a:avLst>
                <a:gd name="adj1" fmla="val -29037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C2D8FA2C-2877-45C3-8E8A-C3798B08E202}"/>
                </a:ext>
              </a:extLst>
            </p:cNvPr>
            <p:cNvSpPr/>
            <p:nvPr/>
          </p:nvSpPr>
          <p:spPr>
            <a:xfrm>
              <a:off x="1817971" y="4328931"/>
              <a:ext cx="1965959" cy="53843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400" i="1" dirty="0"/>
                <a:t>инкрементальный подход</a:t>
              </a:r>
              <a:endParaRPr lang="en-US" sz="1400" i="1" dirty="0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579AA49-EC2E-4879-9BC8-565377CCB983}"/>
                </a:ext>
              </a:extLst>
            </p:cNvPr>
            <p:cNvCxnSpPr>
              <a:cxnSpLocks/>
              <a:stCxn id="17" idx="2"/>
              <a:endCxn id="31" idx="0"/>
            </p:cNvCxnSpPr>
            <p:nvPr/>
          </p:nvCxnSpPr>
          <p:spPr>
            <a:xfrm>
              <a:off x="2813785" y="2805198"/>
              <a:ext cx="0" cy="3031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365799-1352-4823-9865-F946C18EA5D8}"/>
                </a:ext>
              </a:extLst>
            </p:cNvPr>
            <p:cNvSpPr txBox="1"/>
            <p:nvPr/>
          </p:nvSpPr>
          <p:spPr>
            <a:xfrm>
              <a:off x="1068603" y="3108394"/>
              <a:ext cx="3490363" cy="954107"/>
            </a:xfrm>
            <a:prstGeom prst="rect">
              <a:avLst/>
            </a:prstGeom>
            <a:noFill/>
            <a:ln>
              <a:solidFill>
                <a:srgbClr val="EA5F8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/>
                <a:t>Большинство разработанных модулей соединяются вместе, образуя либо всю необходимую систему либо её большую часть.</a:t>
              </a:r>
              <a:endParaRPr lang="en-US" sz="14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E43D718-0DF0-4110-86D1-7C1C161D05F6}"/>
                </a:ext>
              </a:extLst>
            </p:cNvPr>
            <p:cNvSpPr txBox="1"/>
            <p:nvPr/>
          </p:nvSpPr>
          <p:spPr>
            <a:xfrm>
              <a:off x="1055769" y="5253694"/>
              <a:ext cx="3490363" cy="738664"/>
            </a:xfrm>
            <a:prstGeom prst="rect">
              <a:avLst/>
            </a:prstGeom>
            <a:noFill/>
            <a:ln>
              <a:solidFill>
                <a:srgbClr val="EA5F8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/>
                <a:t>Тестирование выполняется путем соединения двух или более логически связанных модулей.</a:t>
              </a:r>
              <a:endParaRPr lang="en-US" sz="1400" dirty="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3ECBE96-9AAB-4433-85AB-52A3E07406E1}"/>
                </a:ext>
              </a:extLst>
            </p:cNvPr>
            <p:cNvCxnSpPr>
              <a:cxnSpLocks/>
              <a:stCxn id="23" idx="2"/>
              <a:endCxn id="37" idx="0"/>
            </p:cNvCxnSpPr>
            <p:nvPr/>
          </p:nvCxnSpPr>
          <p:spPr>
            <a:xfrm>
              <a:off x="2800951" y="4867362"/>
              <a:ext cx="0" cy="3863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856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9D01A6B9-73AC-4E13-B1E8-4E06DCBE1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7" t="4636" r="10692" b="9301"/>
          <a:stretch/>
        </p:blipFill>
        <p:spPr bwMode="auto">
          <a:xfrm>
            <a:off x="7130516" y="1714328"/>
            <a:ext cx="4385208" cy="38873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Системное и приемочное тестирования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43AD6-A4F2-4B1C-9B62-9EE39817C7FC}"/>
              </a:ext>
            </a:extLst>
          </p:cNvPr>
          <p:cNvSpPr txBox="1"/>
          <p:nvPr/>
        </p:nvSpPr>
        <p:spPr>
          <a:xfrm>
            <a:off x="676276" y="1925914"/>
            <a:ext cx="60198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8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Системное тестирование </a:t>
            </a:r>
            <a:r>
              <a:rPr lang="ru-RU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– процесс проверки полной интегрированной системы на соответствие требованиям. Оно включает в себя взаимодействие всех компонентов системы и дополнительных элементов, таких как базы данных, сетевые устройства и другие внешние системы.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900038-3E4A-469A-B53A-CE77AD8BFDA6}"/>
              </a:ext>
            </a:extLst>
          </p:cNvPr>
          <p:cNvSpPr txBox="1"/>
          <p:nvPr/>
        </p:nvSpPr>
        <p:spPr>
          <a:xfrm>
            <a:off x="676276" y="4407749"/>
            <a:ext cx="6095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8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Приёмочное тестирование </a:t>
            </a:r>
            <a:r>
              <a:rPr lang="ru-RU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– готовая система проверяется на соответствие техническим и бизнес</a:t>
            </a:r>
            <a:r>
              <a:rPr lang="en-US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требованиям. </a:t>
            </a:r>
          </a:p>
        </p:txBody>
      </p:sp>
    </p:spTree>
    <p:extLst>
      <p:ext uri="{BB962C8B-B14F-4D97-AF65-F5344CB8AC3E}">
        <p14:creationId xmlns:p14="http://schemas.microsoft.com/office/powerpoint/2010/main" val="333537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Дополнительные виды тестирования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E953A4-88EA-40FB-A1FC-E5D944DDFEAE}"/>
              </a:ext>
            </a:extLst>
          </p:cNvPr>
          <p:cNvSpPr txBox="1"/>
          <p:nvPr/>
        </p:nvSpPr>
        <p:spPr>
          <a:xfrm>
            <a:off x="1768474" y="1361049"/>
            <a:ext cx="9144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Дополнительные виды тестирования, не относящиеся напрямую к категориям, но играющие значительную роль при разработке ПО: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C3F492-4AFC-4940-872F-C7E05F03FBFD}"/>
              </a:ext>
            </a:extLst>
          </p:cNvPr>
          <p:cNvSpPr txBox="1"/>
          <p:nvPr/>
        </p:nvSpPr>
        <p:spPr>
          <a:xfrm>
            <a:off x="570920" y="2091017"/>
            <a:ext cx="3514726" cy="2036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220"/>
              </a:lnSpc>
            </a:pPr>
            <a:r>
              <a:rPr lang="ru-RU" sz="1400" b="1" dirty="0" err="1"/>
              <a:t>Smoke</a:t>
            </a:r>
            <a:r>
              <a:rPr lang="ru-RU" sz="1400" b="1" dirty="0"/>
              <a:t>-тестирование</a:t>
            </a:r>
            <a:r>
              <a:rPr lang="ru-RU" sz="1400" dirty="0"/>
              <a:t> – вид тестирования, который выполняется для быстрой проверки основных функциональных возможностей приложения или системы после каждого крупного изменения или перед выпуском новой версии.</a:t>
            </a:r>
            <a:endParaRPr lang="en-US" sz="1400" dirty="0"/>
          </a:p>
        </p:txBody>
      </p:sp>
      <p:pic>
        <p:nvPicPr>
          <p:cNvPr id="11266" name="Picture 2" descr="Что такое smoke-тестирование? — testengineer.ru">
            <a:extLst>
              <a:ext uri="{FF2B5EF4-FFF2-40B4-BE49-F238E27FC236}">
                <a16:creationId xmlns:a16="http://schemas.microsoft.com/office/drawing/2014/main" id="{21E74BAC-9CA4-4D3A-B611-D081CBB78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20" y="4408405"/>
            <a:ext cx="3725435" cy="160043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EEF2850-F73B-42ED-BFEA-CB75A852DB76}"/>
              </a:ext>
            </a:extLst>
          </p:cNvPr>
          <p:cNvSpPr txBox="1"/>
          <p:nvPr/>
        </p:nvSpPr>
        <p:spPr>
          <a:xfrm>
            <a:off x="8487355" y="2509584"/>
            <a:ext cx="3314700" cy="1190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220"/>
              </a:lnSpc>
            </a:pPr>
            <a:r>
              <a:rPr lang="ru-RU" sz="1400" b="1" dirty="0"/>
              <a:t>А/Б-тестирование (AB </a:t>
            </a:r>
            <a:r>
              <a:rPr lang="ru-RU" sz="1400" b="1" dirty="0" err="1"/>
              <a:t>testing</a:t>
            </a:r>
            <a:r>
              <a:rPr lang="ru-RU" sz="1400" b="1" dirty="0"/>
              <a:t>) </a:t>
            </a:r>
            <a:r>
              <a:rPr lang="ru-RU" sz="1400" dirty="0"/>
              <a:t>– метод исследования для оценки эффективности двух вариантов одного элемента</a:t>
            </a:r>
            <a:r>
              <a:rPr lang="en-US" sz="1400" dirty="0"/>
              <a:t>/</a:t>
            </a:r>
            <a:r>
              <a:rPr lang="ru-RU" sz="1400" dirty="0"/>
              <a:t>функции.</a:t>
            </a:r>
            <a:endParaRPr lang="en-US" sz="1400" dirty="0"/>
          </a:p>
        </p:txBody>
      </p:sp>
      <p:pic>
        <p:nvPicPr>
          <p:cNvPr id="18" name="Picture 17" descr="50% пользователей увидят 1 версию сайта, еще 50% - вторую.&#10;">
            <a:extLst>
              <a:ext uri="{FF2B5EF4-FFF2-40B4-BE49-F238E27FC236}">
                <a16:creationId xmlns:a16="http://schemas.microsoft.com/office/drawing/2014/main" id="{3F1514C2-0246-4072-B097-48185C06208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802" y="4538668"/>
            <a:ext cx="3133725" cy="12807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A26B94A-26B2-46E6-862F-D3CCFB8D7F80}"/>
              </a:ext>
            </a:extLst>
          </p:cNvPr>
          <p:cNvSpPr txBox="1"/>
          <p:nvPr/>
        </p:nvSpPr>
        <p:spPr>
          <a:xfrm>
            <a:off x="4483889" y="2370070"/>
            <a:ext cx="3823653" cy="1533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280"/>
              </a:lnSpc>
            </a:pPr>
            <a:r>
              <a:rPr lang="ru-RU" sz="1400" b="1" dirty="0"/>
              <a:t>Альфа- и бета- тестирование </a:t>
            </a:r>
            <a:r>
              <a:rPr lang="ru-RU" sz="1400" dirty="0"/>
              <a:t>– эксплуатационное тестирование пользователями/заказчиками или независимой командой тестирования разрабатываемого продукта. </a:t>
            </a:r>
            <a:endParaRPr lang="en-US" sz="1400" dirty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F9A638DC-237E-4964-8BAA-EBC3FFA49C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20180" y="4428746"/>
            <a:ext cx="394335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9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Нефункциональное тестирование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E9BFD9-CCCD-48CD-9E5B-436419BFD062}"/>
              </a:ext>
            </a:extLst>
          </p:cNvPr>
          <p:cNvSpPr/>
          <p:nvPr/>
        </p:nvSpPr>
        <p:spPr>
          <a:xfrm>
            <a:off x="4356100" y="3079002"/>
            <a:ext cx="2870200" cy="10795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/>
              <a:t>Нефункциональное тестирование</a:t>
            </a:r>
            <a:endParaRPr lang="en-US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183C088-F275-47FA-BECB-AAF1CE55B191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H="1" flipV="1">
            <a:off x="2283072" y="2071273"/>
            <a:ext cx="3508128" cy="1007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CCB2E96-B430-4D35-ABDD-BBC53CCB690E}"/>
              </a:ext>
            </a:extLst>
          </p:cNvPr>
          <p:cNvSpPr/>
          <p:nvPr/>
        </p:nvSpPr>
        <p:spPr>
          <a:xfrm>
            <a:off x="933449" y="1559815"/>
            <a:ext cx="2699246" cy="51145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Тестирование производительности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8D53C31-3071-4743-A4A0-8A2379CB32BC}"/>
              </a:ext>
            </a:extLst>
          </p:cNvPr>
          <p:cNvSpPr/>
          <p:nvPr/>
        </p:nvSpPr>
        <p:spPr>
          <a:xfrm>
            <a:off x="1226845" y="2815270"/>
            <a:ext cx="1813509" cy="583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Нагрузочное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F2891F1-5994-472B-8225-AE89B4158C13}"/>
              </a:ext>
            </a:extLst>
          </p:cNvPr>
          <p:cNvSpPr/>
          <p:nvPr/>
        </p:nvSpPr>
        <p:spPr>
          <a:xfrm>
            <a:off x="1226845" y="3735632"/>
            <a:ext cx="1813509" cy="583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Безопасности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63B8909-1BBD-40C8-B717-154F0D775427}"/>
              </a:ext>
            </a:extLst>
          </p:cNvPr>
          <p:cNvSpPr/>
          <p:nvPr/>
        </p:nvSpPr>
        <p:spPr>
          <a:xfrm>
            <a:off x="4884444" y="5497333"/>
            <a:ext cx="1813509" cy="583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Тестирование на отказ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4039F29-7CB5-4946-A8BC-2AFDD98B5407}"/>
              </a:ext>
            </a:extLst>
          </p:cNvPr>
          <p:cNvSpPr/>
          <p:nvPr/>
        </p:nvSpPr>
        <p:spPr>
          <a:xfrm>
            <a:off x="4729817" y="1566816"/>
            <a:ext cx="2122765" cy="51145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Совместимости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795A855-7BE8-48B9-8064-99F99CF45AEB}"/>
              </a:ext>
            </a:extLst>
          </p:cNvPr>
          <p:cNvSpPr/>
          <p:nvPr/>
        </p:nvSpPr>
        <p:spPr>
          <a:xfrm>
            <a:off x="8378587" y="1580995"/>
            <a:ext cx="2281898" cy="583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Юзабилити-тестирование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1553836-62E2-475E-984C-535CD5754996}"/>
              </a:ext>
            </a:extLst>
          </p:cNvPr>
          <p:cNvSpPr/>
          <p:nvPr/>
        </p:nvSpPr>
        <p:spPr>
          <a:xfrm>
            <a:off x="8593862" y="3582788"/>
            <a:ext cx="2606168" cy="583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Масштабируемости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48CC12E-60FF-4EA9-8A84-9F398FE91DBC}"/>
              </a:ext>
            </a:extLst>
          </p:cNvPr>
          <p:cNvSpPr/>
          <p:nvPr/>
        </p:nvSpPr>
        <p:spPr>
          <a:xfrm>
            <a:off x="1148128" y="4539114"/>
            <a:ext cx="2269888" cy="583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Стресс-тестирование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19DFB06-D60F-4F68-9B48-7B189B588202}"/>
              </a:ext>
            </a:extLst>
          </p:cNvPr>
          <p:cNvSpPr/>
          <p:nvPr/>
        </p:nvSpPr>
        <p:spPr>
          <a:xfrm>
            <a:off x="8042270" y="5500948"/>
            <a:ext cx="2269888" cy="583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Удобства сопровождения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160E17F-56CC-47B5-81E7-6547D7F6362E}"/>
              </a:ext>
            </a:extLst>
          </p:cNvPr>
          <p:cNvSpPr/>
          <p:nvPr/>
        </p:nvSpPr>
        <p:spPr>
          <a:xfrm>
            <a:off x="9044236" y="2722972"/>
            <a:ext cx="1705419" cy="4624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Надежности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660BC21-9EF2-45E7-8AB5-1C41D28C87F1}"/>
              </a:ext>
            </a:extLst>
          </p:cNvPr>
          <p:cNvSpPr/>
          <p:nvPr/>
        </p:nvSpPr>
        <p:spPr>
          <a:xfrm>
            <a:off x="9008681" y="4507504"/>
            <a:ext cx="1933609" cy="43974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Документации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9C013E8-2D69-4C6B-8A28-ED6E57A8C222}"/>
              </a:ext>
            </a:extLst>
          </p:cNvPr>
          <p:cNvSpPr/>
          <p:nvPr/>
        </p:nvSpPr>
        <p:spPr>
          <a:xfrm>
            <a:off x="1992435" y="5537888"/>
            <a:ext cx="2044701" cy="583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Переносимости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D363FAF-5E0A-455F-A2BF-AF345D5E225E}"/>
              </a:ext>
            </a:extLst>
          </p:cNvPr>
          <p:cNvCxnSpPr>
            <a:cxnSpLocks/>
            <a:stCxn id="3" idx="0"/>
            <a:endCxn id="15" idx="2"/>
          </p:cNvCxnSpPr>
          <p:nvPr/>
        </p:nvCxnSpPr>
        <p:spPr>
          <a:xfrm flipV="1">
            <a:off x="5791200" y="2078274"/>
            <a:ext cx="0" cy="1000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417C2D1-972F-44CC-9F2E-C4385732BF62}"/>
              </a:ext>
            </a:extLst>
          </p:cNvPr>
          <p:cNvCxnSpPr>
            <a:cxnSpLocks/>
            <a:stCxn id="3" idx="0"/>
            <a:endCxn id="16" idx="2"/>
          </p:cNvCxnSpPr>
          <p:nvPr/>
        </p:nvCxnSpPr>
        <p:spPr>
          <a:xfrm flipV="1">
            <a:off x="5791200" y="2164795"/>
            <a:ext cx="3728336" cy="914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195A291-E899-456F-A689-4B4EF25BEFD8}"/>
              </a:ext>
            </a:extLst>
          </p:cNvPr>
          <p:cNvCxnSpPr>
            <a:cxnSpLocks/>
            <a:stCxn id="3" idx="1"/>
            <a:endCxn id="10" idx="3"/>
          </p:cNvCxnSpPr>
          <p:nvPr/>
        </p:nvCxnSpPr>
        <p:spPr>
          <a:xfrm flipH="1" flipV="1">
            <a:off x="3040354" y="3107170"/>
            <a:ext cx="1315746" cy="511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116B00-5CA6-4E11-80BB-01E58EC65AF9}"/>
              </a:ext>
            </a:extLst>
          </p:cNvPr>
          <p:cNvCxnSpPr>
            <a:cxnSpLocks/>
            <a:stCxn id="3" idx="1"/>
            <a:endCxn id="13" idx="3"/>
          </p:cNvCxnSpPr>
          <p:nvPr/>
        </p:nvCxnSpPr>
        <p:spPr>
          <a:xfrm flipH="1">
            <a:off x="3040354" y="3618752"/>
            <a:ext cx="1315746" cy="408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B530B83-99CD-43E5-9977-8F4623EA59E9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3014786" y="4158502"/>
            <a:ext cx="2776414" cy="1379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21B1FA9-120F-4292-AA80-E0F056813514}"/>
              </a:ext>
            </a:extLst>
          </p:cNvPr>
          <p:cNvCxnSpPr>
            <a:cxnSpLocks/>
            <a:stCxn id="3" idx="2"/>
            <a:endCxn id="14" idx="0"/>
          </p:cNvCxnSpPr>
          <p:nvPr/>
        </p:nvCxnSpPr>
        <p:spPr>
          <a:xfrm flipH="1">
            <a:off x="5791199" y="4158502"/>
            <a:ext cx="1" cy="1338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2B8B29F-253D-4C25-9F26-06F1DF3EFC15}"/>
              </a:ext>
            </a:extLst>
          </p:cNvPr>
          <p:cNvCxnSpPr>
            <a:cxnSpLocks/>
            <a:stCxn id="3" idx="2"/>
            <a:endCxn id="19" idx="0"/>
          </p:cNvCxnSpPr>
          <p:nvPr/>
        </p:nvCxnSpPr>
        <p:spPr>
          <a:xfrm>
            <a:off x="5791200" y="4158502"/>
            <a:ext cx="3386014" cy="1342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FB21F67-340C-4B2F-A4E6-2EAAE94AFBBF}"/>
              </a:ext>
            </a:extLst>
          </p:cNvPr>
          <p:cNvCxnSpPr>
            <a:cxnSpLocks/>
            <a:stCxn id="3" idx="3"/>
            <a:endCxn id="20" idx="1"/>
          </p:cNvCxnSpPr>
          <p:nvPr/>
        </p:nvCxnSpPr>
        <p:spPr>
          <a:xfrm flipV="1">
            <a:off x="7226300" y="2954199"/>
            <a:ext cx="1817936" cy="664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B0AFB2D-260F-4F22-9C90-DC06CB70C321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>
            <a:off x="7226300" y="3618752"/>
            <a:ext cx="1367562" cy="255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5936881-7783-43FF-8766-E8C4B0ECBC29}"/>
              </a:ext>
            </a:extLst>
          </p:cNvPr>
          <p:cNvCxnSpPr>
            <a:cxnSpLocks/>
            <a:stCxn id="3" idx="3"/>
            <a:endCxn id="22" idx="1"/>
          </p:cNvCxnSpPr>
          <p:nvPr/>
        </p:nvCxnSpPr>
        <p:spPr>
          <a:xfrm>
            <a:off x="7226300" y="3618752"/>
            <a:ext cx="1782381" cy="1108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1AA7847-23EA-4D3C-8788-0B9848999927}"/>
              </a:ext>
            </a:extLst>
          </p:cNvPr>
          <p:cNvCxnSpPr>
            <a:cxnSpLocks/>
            <a:stCxn id="3" idx="1"/>
            <a:endCxn id="18" idx="3"/>
          </p:cNvCxnSpPr>
          <p:nvPr/>
        </p:nvCxnSpPr>
        <p:spPr>
          <a:xfrm flipH="1">
            <a:off x="3418016" y="3618752"/>
            <a:ext cx="938084" cy="1212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32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7A08A05E-E48A-47D3-A400-8F13209F84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54000" contrast="-3000"/>
                    </a14:imgEffect>
                  </a14:imgLayer>
                </a14:imgProps>
              </a:ext>
            </a:extLst>
          </a:blip>
          <a:srcRect t="15563" b="15563"/>
          <a:stretch/>
        </p:blipFill>
        <p:spPr>
          <a:xfrm>
            <a:off x="414338" y="481013"/>
            <a:ext cx="11368087" cy="5875337"/>
          </a:xfrm>
          <a:solidFill>
            <a:schemeClr val="bg1"/>
          </a:solidFill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E045A4A-FCD5-45F9-BAA5-6392FFA6F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1383" y="2951204"/>
            <a:ext cx="8789234" cy="1220477"/>
          </a:xfrm>
        </p:spPr>
        <p:txBody>
          <a:bodyPr>
            <a:noAutofit/>
          </a:bodyPr>
          <a:lstStyle/>
          <a:p>
            <a:r>
              <a:rPr lang="ru-RU" sz="4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МЕТОДЫ И СПОСОБЫ ТЕСТИРОВАНИЯ</a:t>
            </a:r>
            <a:endParaRPr lang="en-US" sz="48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A9F29855-D23A-46E1-A80E-67AE8AA81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2640" y="-2033521"/>
            <a:ext cx="8789234" cy="846381"/>
          </a:xfrm>
        </p:spPr>
        <p:txBody>
          <a:bodyPr>
            <a:normAutofit lnSpcReduction="10000"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Тестирование ПО бывает ручным и автоматизированным, каждый подход имеет свои плюсы и минусы, выбор зависит от требований и условий разработки.</a:t>
            </a:r>
            <a:endParaRPr lang="ru-RU" sz="20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58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Ручное тестирование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43AD6-A4F2-4B1C-9B62-9EE39817C7FC}"/>
              </a:ext>
            </a:extLst>
          </p:cNvPr>
          <p:cNvSpPr txBox="1"/>
          <p:nvPr/>
        </p:nvSpPr>
        <p:spPr>
          <a:xfrm>
            <a:off x="752474" y="1385991"/>
            <a:ext cx="9144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Ручное тестирование </a:t>
            </a:r>
            <a:r>
              <a:rPr lang="ru-RU" sz="1800" dirty="0"/>
              <a:t>–</a:t>
            </a:r>
            <a:r>
              <a:rPr lang="ru-RU" dirty="0"/>
              <a:t> выполнение тестов без использования автоматизированных средств.</a:t>
            </a:r>
            <a:endParaRPr lang="ru-RU" sz="1800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5EDD4F-E9AB-40EF-A8BC-32BEF1CCA513}"/>
              </a:ext>
            </a:extLst>
          </p:cNvPr>
          <p:cNvSpPr txBox="1"/>
          <p:nvPr/>
        </p:nvSpPr>
        <p:spPr>
          <a:xfrm>
            <a:off x="752474" y="2071148"/>
            <a:ext cx="6010275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u="sng" dirty="0"/>
              <a:t>Ситуации, когда необходимо ручное тестирование:</a:t>
            </a:r>
          </a:p>
          <a:p>
            <a:endParaRPr lang="ru-RU" sz="14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 err="1"/>
              <a:t>Начальная</a:t>
            </a:r>
            <a:r>
              <a:rPr lang="en-US" sz="1400" b="1" dirty="0"/>
              <a:t> </a:t>
            </a:r>
            <a:r>
              <a:rPr lang="en-US" sz="1400" b="1" dirty="0" err="1"/>
              <a:t>стадия</a:t>
            </a:r>
            <a:r>
              <a:rPr lang="en-US" sz="1400" b="1" dirty="0"/>
              <a:t> </a:t>
            </a:r>
            <a:r>
              <a:rPr lang="en-US" sz="1400" b="1" dirty="0" err="1"/>
              <a:t>разработки</a:t>
            </a:r>
            <a:r>
              <a:rPr lang="en-US" sz="1400" b="1" dirty="0"/>
              <a:t>: </a:t>
            </a:r>
            <a:r>
              <a:rPr lang="ru-RU" sz="1400" dirty="0"/>
              <a:t>Частые изменения в начале разработки легче тестировать вручную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 err="1"/>
              <a:t>Краткосрочные</a:t>
            </a:r>
            <a:r>
              <a:rPr lang="en-US" sz="1400" b="1" dirty="0"/>
              <a:t> и </a:t>
            </a:r>
            <a:r>
              <a:rPr lang="en-US" sz="1400" b="1" dirty="0" err="1"/>
              <a:t>небольшие</a:t>
            </a:r>
            <a:r>
              <a:rPr lang="en-US" sz="1400" b="1" dirty="0"/>
              <a:t> </a:t>
            </a:r>
            <a:r>
              <a:rPr lang="en-US" sz="1400" b="1" dirty="0" err="1"/>
              <a:t>проекты</a:t>
            </a:r>
            <a:r>
              <a:rPr lang="en-US" sz="1400" b="1" dirty="0"/>
              <a:t>: </a:t>
            </a:r>
            <a:r>
              <a:rPr lang="ru-RU" sz="1400" dirty="0"/>
              <a:t>Б</a:t>
            </a:r>
            <a:r>
              <a:rPr lang="en-US" sz="1400" dirty="0" err="1"/>
              <a:t>ыстрее</a:t>
            </a:r>
            <a:r>
              <a:rPr lang="en-US" sz="1400" dirty="0"/>
              <a:t> и </a:t>
            </a:r>
            <a:r>
              <a:rPr lang="en-US" sz="1400" dirty="0" err="1"/>
              <a:t>дешевле</a:t>
            </a:r>
            <a:r>
              <a:rPr lang="en-US" sz="1400" dirty="0"/>
              <a:t> </a:t>
            </a:r>
            <a:r>
              <a:rPr lang="en-US" sz="1400" dirty="0" err="1"/>
              <a:t>внедряется</a:t>
            </a:r>
            <a:r>
              <a:rPr lang="en-US" sz="1400" dirty="0"/>
              <a:t>, </a:t>
            </a:r>
            <a:r>
              <a:rPr lang="en-US" sz="1400" dirty="0" err="1"/>
              <a:t>чем</a:t>
            </a:r>
            <a:r>
              <a:rPr lang="en-US" sz="1400" dirty="0"/>
              <a:t> </a:t>
            </a:r>
            <a:r>
              <a:rPr lang="en-US" sz="1400" dirty="0" err="1"/>
              <a:t>автоматизация</a:t>
            </a:r>
            <a:r>
              <a:rPr lang="en-US" sz="1400" dirty="0"/>
              <a:t>.</a:t>
            </a:r>
            <a:endParaRPr lang="ru-RU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 err="1"/>
              <a:t>Тестирование</a:t>
            </a:r>
            <a:r>
              <a:rPr lang="en-US" sz="1400" b="1" dirty="0"/>
              <a:t> </a:t>
            </a:r>
            <a:r>
              <a:rPr lang="en-US" sz="1400" b="1" dirty="0" err="1"/>
              <a:t>удобства</a:t>
            </a:r>
            <a:r>
              <a:rPr lang="en-US" sz="1400" b="1" dirty="0"/>
              <a:t> </a:t>
            </a:r>
            <a:r>
              <a:rPr lang="en-US" sz="1400" b="1" dirty="0" err="1"/>
              <a:t>использования</a:t>
            </a:r>
            <a:r>
              <a:rPr lang="en-US" sz="1400" b="1" dirty="0"/>
              <a:t>: </a:t>
            </a:r>
            <a:r>
              <a:rPr lang="en-US" sz="1400" dirty="0" err="1"/>
              <a:t>Автоматизация</a:t>
            </a:r>
            <a:r>
              <a:rPr lang="en-US" sz="1400" dirty="0"/>
              <a:t> </a:t>
            </a:r>
            <a:r>
              <a:rPr lang="en-US" sz="1400" dirty="0" err="1"/>
              <a:t>не</a:t>
            </a:r>
            <a:r>
              <a:rPr lang="en-US" sz="1400" dirty="0"/>
              <a:t> </a:t>
            </a:r>
            <a:r>
              <a:rPr lang="en-US" sz="1400" dirty="0" err="1"/>
              <a:t>может</a:t>
            </a:r>
            <a:r>
              <a:rPr lang="en-US" sz="1400" dirty="0"/>
              <a:t> </a:t>
            </a:r>
            <a:r>
              <a:rPr lang="en-US" sz="1400" dirty="0" err="1"/>
              <a:t>полностью</a:t>
            </a:r>
            <a:r>
              <a:rPr lang="en-US" sz="1400" dirty="0"/>
              <a:t> </a:t>
            </a:r>
            <a:r>
              <a:rPr lang="en-US" sz="1400" dirty="0" err="1"/>
              <a:t>имитировать</a:t>
            </a:r>
            <a:r>
              <a:rPr lang="en-US" sz="1400" dirty="0"/>
              <a:t> </a:t>
            </a:r>
            <a:r>
              <a:rPr lang="en-US" sz="1400" dirty="0" err="1"/>
              <a:t>непредсказуемое</a:t>
            </a:r>
            <a:r>
              <a:rPr lang="en-US" sz="1400" dirty="0"/>
              <a:t> </a:t>
            </a:r>
            <a:r>
              <a:rPr lang="en-US" sz="1400" dirty="0" err="1"/>
              <a:t>поведение</a:t>
            </a:r>
            <a:r>
              <a:rPr lang="en-US" sz="1400" dirty="0"/>
              <a:t> </a:t>
            </a:r>
            <a:r>
              <a:rPr lang="en-US" sz="1400" dirty="0" err="1"/>
              <a:t>пользователя</a:t>
            </a:r>
            <a:r>
              <a:rPr lang="en-US" sz="1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 err="1"/>
              <a:t>Интуитивное</a:t>
            </a:r>
            <a:r>
              <a:rPr lang="en-US" sz="1400" b="1" dirty="0"/>
              <a:t> и </a:t>
            </a:r>
            <a:r>
              <a:rPr lang="en-US" sz="1400" b="1" dirty="0" err="1"/>
              <a:t>исследовательское</a:t>
            </a:r>
            <a:r>
              <a:rPr lang="en-US" sz="1400" b="1" dirty="0"/>
              <a:t> </a:t>
            </a:r>
            <a:r>
              <a:rPr lang="en-US" sz="1400" b="1" dirty="0" err="1"/>
              <a:t>тестирование</a:t>
            </a:r>
            <a:r>
              <a:rPr lang="en-US" sz="1400" b="1" dirty="0"/>
              <a:t>: </a:t>
            </a:r>
            <a:r>
              <a:rPr lang="ru-RU" sz="1400" dirty="0"/>
              <a:t>Л</a:t>
            </a:r>
            <a:r>
              <a:rPr lang="en-US" sz="1400" dirty="0" err="1"/>
              <a:t>учше</a:t>
            </a:r>
            <a:r>
              <a:rPr lang="en-US" sz="1400" dirty="0"/>
              <a:t> </a:t>
            </a:r>
            <a:r>
              <a:rPr lang="en-US" sz="1400" dirty="0" err="1"/>
              <a:t>выполняются</a:t>
            </a:r>
            <a:r>
              <a:rPr lang="en-US" sz="1400" dirty="0"/>
              <a:t> </a:t>
            </a:r>
            <a:r>
              <a:rPr lang="en-US" sz="1400" dirty="0" err="1"/>
              <a:t>вручную</a:t>
            </a:r>
            <a:r>
              <a:rPr lang="en-US" sz="1400" dirty="0"/>
              <a:t> </a:t>
            </a:r>
            <a:r>
              <a:rPr lang="en-US" sz="1400" dirty="0" err="1"/>
              <a:t>из-за</a:t>
            </a:r>
            <a:r>
              <a:rPr lang="en-US" sz="1400" dirty="0"/>
              <a:t> </a:t>
            </a:r>
            <a:r>
              <a:rPr lang="en-US" sz="1400" dirty="0" err="1"/>
              <a:t>зависимости</a:t>
            </a:r>
            <a:r>
              <a:rPr lang="en-US" sz="1400" dirty="0"/>
              <a:t> </a:t>
            </a:r>
            <a:r>
              <a:rPr lang="en-US" sz="1400" dirty="0" err="1"/>
              <a:t>от</a:t>
            </a:r>
            <a:r>
              <a:rPr lang="en-US" sz="1400" dirty="0"/>
              <a:t> </a:t>
            </a:r>
            <a:r>
              <a:rPr lang="en-US" sz="1400" dirty="0" err="1"/>
              <a:t>реального</a:t>
            </a:r>
            <a:r>
              <a:rPr lang="en-US" sz="1400" dirty="0"/>
              <a:t> </a:t>
            </a:r>
            <a:r>
              <a:rPr lang="en-US" sz="1400" dirty="0" err="1"/>
              <a:t>взаимодействия</a:t>
            </a:r>
            <a:r>
              <a:rPr lang="en-US" sz="1400" dirty="0"/>
              <a:t> с </a:t>
            </a:r>
            <a:r>
              <a:rPr lang="en-US" sz="1400" dirty="0" err="1"/>
              <a:t>продуктом</a:t>
            </a:r>
            <a:r>
              <a:rPr lang="en-US" sz="1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 err="1"/>
              <a:t>Работа</a:t>
            </a:r>
            <a:r>
              <a:rPr lang="en-US" sz="1400" b="1" dirty="0"/>
              <a:t> с </a:t>
            </a:r>
            <a:r>
              <a:rPr lang="en-US" sz="1400" b="1" dirty="0" err="1"/>
              <a:t>физическими</a:t>
            </a:r>
            <a:r>
              <a:rPr lang="en-US" sz="1400" b="1" dirty="0"/>
              <a:t> </a:t>
            </a:r>
            <a:r>
              <a:rPr lang="ru-RU" sz="1400" b="1" dirty="0"/>
              <a:t>устройствами</a:t>
            </a:r>
            <a:r>
              <a:rPr lang="en-US" sz="1400" b="1" dirty="0"/>
              <a:t>: </a:t>
            </a:r>
            <a:r>
              <a:rPr lang="en-US" sz="1400" dirty="0" err="1"/>
              <a:t>Тестирование</a:t>
            </a:r>
            <a:r>
              <a:rPr lang="en-US" sz="1400" dirty="0"/>
              <a:t> </a:t>
            </a:r>
            <a:r>
              <a:rPr lang="en-US" sz="1400" dirty="0" err="1"/>
              <a:t>физических</a:t>
            </a:r>
            <a:r>
              <a:rPr lang="en-US" sz="1400" dirty="0"/>
              <a:t> </a:t>
            </a:r>
            <a:r>
              <a:rPr lang="en-US" sz="1400" dirty="0" err="1"/>
              <a:t>устройств</a:t>
            </a:r>
            <a:r>
              <a:rPr lang="en-US" sz="1400" dirty="0"/>
              <a:t> </a:t>
            </a:r>
            <a:r>
              <a:rPr lang="en-US" sz="1400" dirty="0" err="1"/>
              <a:t>требует</a:t>
            </a:r>
            <a:r>
              <a:rPr lang="en-US" sz="1400" dirty="0"/>
              <a:t> </a:t>
            </a:r>
            <a:r>
              <a:rPr lang="en-US" sz="1400" dirty="0" err="1"/>
              <a:t>гибкости</a:t>
            </a:r>
            <a:r>
              <a:rPr lang="en-US" sz="1400" dirty="0"/>
              <a:t>, </a:t>
            </a:r>
            <a:r>
              <a:rPr lang="en-US" sz="1400" dirty="0" err="1"/>
              <a:t>которую</a:t>
            </a:r>
            <a:r>
              <a:rPr lang="en-US" sz="1400" dirty="0"/>
              <a:t> </a:t>
            </a:r>
            <a:r>
              <a:rPr lang="en-US" sz="1400" dirty="0" err="1"/>
              <a:t>обеспечивает</a:t>
            </a:r>
            <a:r>
              <a:rPr lang="en-US" sz="1400" dirty="0"/>
              <a:t> </a:t>
            </a:r>
            <a:r>
              <a:rPr lang="en-US" sz="1400" dirty="0" err="1"/>
              <a:t>ручное</a:t>
            </a:r>
            <a:r>
              <a:rPr lang="en-US" sz="1400" dirty="0"/>
              <a:t> </a:t>
            </a:r>
            <a:r>
              <a:rPr lang="en-US" sz="1400" dirty="0" err="1"/>
              <a:t>тестирование</a:t>
            </a:r>
            <a:r>
              <a:rPr lang="en-US" sz="1400" dirty="0"/>
              <a:t>.</a:t>
            </a:r>
          </a:p>
        </p:txBody>
      </p:sp>
      <p:pic>
        <p:nvPicPr>
          <p:cNvPr id="9222" name="Picture 6" descr="Picture background">
            <a:extLst>
              <a:ext uri="{FF2B5EF4-FFF2-40B4-BE49-F238E27FC236}">
                <a16:creationId xmlns:a16="http://schemas.microsoft.com/office/drawing/2014/main" id="{6EFD44E9-E72E-47FA-BC03-AC3057ECF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599" y="2183002"/>
            <a:ext cx="4476750" cy="335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57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Ручное тестирование</a:t>
            </a:r>
            <a:r>
              <a:rPr lang="en-US" dirty="0"/>
              <a:t>. </a:t>
            </a:r>
            <a:r>
              <a:rPr lang="ru-RU" dirty="0"/>
              <a:t>Процесс и недостатки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2DE807-3A53-438F-A966-1FF952D109CD}"/>
              </a:ext>
            </a:extLst>
          </p:cNvPr>
          <p:cNvSpPr/>
          <p:nvPr/>
        </p:nvSpPr>
        <p:spPr>
          <a:xfrm>
            <a:off x="752474" y="1737729"/>
            <a:ext cx="4610101" cy="41236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ru-RU" sz="1400" b="1" dirty="0">
                <a:solidFill>
                  <a:schemeClr val="tx1"/>
                </a:solidFill>
              </a:rPr>
              <a:t>Шаги проведения ручного тестирования:</a:t>
            </a:r>
          </a:p>
          <a:p>
            <a:pPr algn="ctr">
              <a:spcAft>
                <a:spcPts val="600"/>
              </a:spcAft>
            </a:pPr>
            <a:endParaRPr lang="en-US" sz="1400" dirty="0">
              <a:solidFill>
                <a:schemeClr val="tx1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ru-RU" sz="1400" dirty="0">
                <a:solidFill>
                  <a:schemeClr val="tx1"/>
                </a:solidFill>
              </a:rPr>
              <a:t>1) Определение целей, создание плана и тестовых сценариев.</a:t>
            </a:r>
          </a:p>
          <a:p>
            <a:pPr algn="ctr">
              <a:spcAft>
                <a:spcPts val="600"/>
              </a:spcAft>
            </a:pPr>
            <a:r>
              <a:rPr lang="ru-RU" sz="1400" dirty="0">
                <a:solidFill>
                  <a:schemeClr val="tx1"/>
                </a:solidFill>
              </a:rPr>
              <a:t>2) Разработка тест-кейсов - создание инструкций с шагами и ожидаемыми результатами.</a:t>
            </a:r>
          </a:p>
          <a:p>
            <a:pPr algn="ctr">
              <a:spcAft>
                <a:spcPts val="600"/>
              </a:spcAft>
            </a:pPr>
            <a:r>
              <a:rPr lang="ru-RU" sz="1400" dirty="0">
                <a:solidFill>
                  <a:schemeClr val="tx1"/>
                </a:solidFill>
              </a:rPr>
              <a:t>3) Последовательное выполнение тест-кейсов</a:t>
            </a:r>
          </a:p>
          <a:p>
            <a:pPr algn="ctr">
              <a:spcAft>
                <a:spcPts val="600"/>
              </a:spcAft>
            </a:pPr>
            <a:r>
              <a:rPr lang="ru-RU" sz="1400" dirty="0">
                <a:solidFill>
                  <a:schemeClr val="tx1"/>
                </a:solidFill>
              </a:rPr>
              <a:t>4) Фиксация результатов, включая ошибки.</a:t>
            </a:r>
          </a:p>
          <a:p>
            <a:pPr algn="ctr">
              <a:spcAft>
                <a:spcPts val="600"/>
              </a:spcAft>
            </a:pPr>
            <a:r>
              <a:rPr lang="ru-RU" sz="1400" dirty="0">
                <a:solidFill>
                  <a:schemeClr val="tx1"/>
                </a:solidFill>
              </a:rPr>
              <a:t>5) Анализ результатов для выявления проблем и оценки качества.</a:t>
            </a:r>
          </a:p>
          <a:p>
            <a:pPr algn="ctr">
              <a:spcAft>
                <a:spcPts val="600"/>
              </a:spcAft>
            </a:pPr>
            <a:r>
              <a:rPr lang="ru-RU" sz="1400" dirty="0">
                <a:solidFill>
                  <a:schemeClr val="tx1"/>
                </a:solidFill>
              </a:rPr>
              <a:t>6) Передача ошибок разработчикам и использование результатов для улучшения процесса.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F44AD6-5606-4362-9762-3D0549744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958" y="1547506"/>
            <a:ext cx="301359" cy="30135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78C6D1F-BDEE-4C30-BEEE-8D130BC6A720}"/>
              </a:ext>
            </a:extLst>
          </p:cNvPr>
          <p:cNvSpPr/>
          <p:nvPr/>
        </p:nvSpPr>
        <p:spPr>
          <a:xfrm>
            <a:off x="6085957" y="1744258"/>
            <a:ext cx="2414136" cy="5838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/>
              <a:t>Преимущества</a:t>
            </a:r>
            <a:endParaRPr lang="en-US" sz="2000" b="1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C13A2A0-74D3-4D7C-B11F-BD535867D92B}"/>
              </a:ext>
            </a:extLst>
          </p:cNvPr>
          <p:cNvSpPr/>
          <p:nvPr/>
        </p:nvSpPr>
        <p:spPr>
          <a:xfrm>
            <a:off x="8604868" y="1737729"/>
            <a:ext cx="2646646" cy="583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/>
              <a:t>Недостатки</a:t>
            </a:r>
            <a:endParaRPr lang="en-US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440804-A13A-4D87-961D-9F68B1C40D2B}"/>
              </a:ext>
            </a:extLst>
          </p:cNvPr>
          <p:cNvSpPr txBox="1"/>
          <p:nvPr/>
        </p:nvSpPr>
        <p:spPr>
          <a:xfrm>
            <a:off x="6085957" y="2432894"/>
            <a:ext cx="2414136" cy="33547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spcAft>
                <a:spcPts val="1200"/>
              </a:spcAft>
              <a:buFont typeface="Century Gothic" panose="020B0502020202020204" pitchFamily="34" charset="0"/>
              <a:buChar char="+"/>
            </a:pPr>
            <a:r>
              <a:rPr lang="ru-RU" sz="1200" dirty="0"/>
              <a:t>Низкая стоимость эксплуатации, так как не используются программные инструменты</a:t>
            </a:r>
          </a:p>
          <a:p>
            <a:pPr marL="171450" indent="-171450">
              <a:spcAft>
                <a:spcPts val="1200"/>
              </a:spcAft>
              <a:buFont typeface="Century Gothic" panose="020B0502020202020204" pitchFamily="34" charset="0"/>
              <a:buChar char="+"/>
            </a:pPr>
            <a:r>
              <a:rPr lang="ru-RU" sz="1200" dirty="0"/>
              <a:t>Незначительные изменения могут быть исследованы сразу, без написания кода и его исполнения.</a:t>
            </a:r>
          </a:p>
          <a:p>
            <a:pPr marL="171450" indent="-171450">
              <a:spcAft>
                <a:spcPts val="1200"/>
              </a:spcAft>
              <a:buFont typeface="Century Gothic" panose="020B0502020202020204" pitchFamily="34" charset="0"/>
              <a:buChar char="+"/>
            </a:pPr>
            <a:r>
              <a:rPr lang="ru-RU" sz="1200" dirty="0"/>
              <a:t>Возможность исследовательского тестирования (не заранее составленные тест-кейсы, а придуманные на лету сценарии).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B571B9-67BA-43CA-94A3-416146905D74}"/>
              </a:ext>
            </a:extLst>
          </p:cNvPr>
          <p:cNvSpPr txBox="1"/>
          <p:nvPr/>
        </p:nvSpPr>
        <p:spPr>
          <a:xfrm>
            <a:off x="8623917" y="2509838"/>
            <a:ext cx="2627597" cy="32008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spcAft>
                <a:spcPts val="1200"/>
              </a:spcAft>
              <a:buFont typeface="Century Gothic" panose="020B0502020202020204" pitchFamily="34" charset="0"/>
              <a:buChar char="-"/>
            </a:pPr>
            <a:r>
              <a:rPr lang="ru-RU" sz="1400" dirty="0"/>
              <a:t>Человеческий фактор. Некоторые ошибки могут остаться незамеченными.</a:t>
            </a:r>
          </a:p>
          <a:p>
            <a:pPr marL="171450" indent="-171450">
              <a:spcAft>
                <a:spcPts val="1200"/>
              </a:spcAft>
              <a:buFont typeface="Century Gothic" panose="020B0502020202020204" pitchFamily="34" charset="0"/>
              <a:buChar char="-"/>
            </a:pPr>
            <a:r>
              <a:rPr lang="ru-RU" sz="1400" dirty="0"/>
              <a:t>Провести серию стандартных автоматических тестов проще, чем протестировать проект вручную.</a:t>
            </a:r>
          </a:p>
          <a:p>
            <a:pPr marL="171450" indent="-171450">
              <a:spcAft>
                <a:spcPts val="1200"/>
              </a:spcAft>
              <a:buFont typeface="Century Gothic" panose="020B0502020202020204" pitchFamily="34" charset="0"/>
              <a:buChar char="-"/>
            </a:pPr>
            <a:r>
              <a:rPr lang="ru-RU" sz="1400" dirty="0"/>
              <a:t>Нельзя смоделировать большое количество пользователей.</a:t>
            </a:r>
          </a:p>
        </p:txBody>
      </p:sp>
    </p:spTree>
    <p:extLst>
      <p:ext uri="{BB962C8B-B14F-4D97-AF65-F5344CB8AC3E}">
        <p14:creationId xmlns:p14="http://schemas.microsoft.com/office/powerpoint/2010/main" val="303200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/>
              <a:t>Автоматизированное тестирование</a:t>
            </a: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43AD6-A4F2-4B1C-9B62-9EE39817C7FC}"/>
              </a:ext>
            </a:extLst>
          </p:cNvPr>
          <p:cNvSpPr txBox="1"/>
          <p:nvPr/>
        </p:nvSpPr>
        <p:spPr>
          <a:xfrm>
            <a:off x="752473" y="1420553"/>
            <a:ext cx="9144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Автоматизированное тестирование – </a:t>
            </a:r>
            <a:r>
              <a:rPr lang="ru-RU" dirty="0"/>
              <a:t>этот метод предполагает использование инструментов и фреймворков* автоматизации.</a:t>
            </a:r>
            <a:endParaRPr lang="ru-RU" sz="1800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3A9A52-4EF3-4136-AFC2-F34F6478A94E}"/>
              </a:ext>
            </a:extLst>
          </p:cNvPr>
          <p:cNvSpPr txBox="1"/>
          <p:nvPr/>
        </p:nvSpPr>
        <p:spPr>
          <a:xfrm>
            <a:off x="752473" y="2183118"/>
            <a:ext cx="6885819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1500" u="sng" dirty="0"/>
              <a:t>Ситуации для выбора автоматизированного тестирования:</a:t>
            </a:r>
            <a:endParaRPr lang="ru-RU" sz="1500" b="1" dirty="0"/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1500" b="1" dirty="0"/>
              <a:t>Повторяющиеся тесты: </a:t>
            </a:r>
            <a:r>
              <a:rPr lang="ru-RU" sz="1500" dirty="0"/>
              <a:t>Часто выполняемые тесты целесообразно автоматизировать.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1500" b="1" dirty="0"/>
              <a:t>Проведение нагрузочного тестирование: </a:t>
            </a:r>
            <a:r>
              <a:rPr lang="ru-RU" sz="1500" dirty="0"/>
              <a:t>Автоматизация помогает эффективно выявлять уязвимости в производительности.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1500" b="1" dirty="0"/>
              <a:t>Большое количество тест-кейсов: </a:t>
            </a:r>
            <a:r>
              <a:rPr lang="ru-RU" sz="1500" dirty="0"/>
              <a:t>Автоматизация экономит время при выполнении тысяч тестов.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1500" b="1" dirty="0"/>
              <a:t>Исключение человеческого фактора: </a:t>
            </a:r>
            <a:r>
              <a:rPr lang="ru-RU" sz="1500" dirty="0"/>
              <a:t>Автоматизация устраняет ошибки, связанные с человеческим фактором.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1500" b="1" dirty="0"/>
              <a:t>Работа с большими объемами данных: </a:t>
            </a:r>
            <a:r>
              <a:rPr lang="ru-RU" sz="1500" dirty="0"/>
              <a:t>Автоматизированные тесты быстро обрабатывают большие объемы данных, как в случае тестирования баз данных.</a:t>
            </a:r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88B6B0-F4BC-46E3-A276-1F2E75D7B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825" y="2222600"/>
            <a:ext cx="3454686" cy="3409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F1E168-1794-41C5-8167-AA24C244560F}"/>
              </a:ext>
            </a:extLst>
          </p:cNvPr>
          <p:cNvSpPr txBox="1"/>
          <p:nvPr/>
        </p:nvSpPr>
        <p:spPr>
          <a:xfrm>
            <a:off x="564847" y="5997387"/>
            <a:ext cx="76171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i="1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ru-RU" sz="9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Фреймворк — это набор инструментов и библиотек для упрощения и ускорения разработки программного обеспечения.</a:t>
            </a:r>
            <a:endParaRPr lang="en-US" sz="900" i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47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/>
              <a:t>Инструменты для автоматизированного тестирования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25C1C6-B292-4EE8-9EDE-D9B174825750}"/>
              </a:ext>
            </a:extLst>
          </p:cNvPr>
          <p:cNvSpPr txBox="1"/>
          <p:nvPr/>
        </p:nvSpPr>
        <p:spPr>
          <a:xfrm>
            <a:off x="1666874" y="1308468"/>
            <a:ext cx="9144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Для каждого вида разработки существуют свои инструменты для автоматизации тестирования, один из таких </a:t>
            </a:r>
            <a:r>
              <a:rPr lang="ru-RU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Selenium.</a:t>
            </a:r>
            <a:endParaRPr lang="ru-RU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05411A1-05E8-45D0-ABFC-FFBE88355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0658" y="2191807"/>
            <a:ext cx="3953933" cy="9671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249AA88-39C4-4AC6-A5DD-C724EA4A59DC}"/>
              </a:ext>
            </a:extLst>
          </p:cNvPr>
          <p:cNvSpPr txBox="1"/>
          <p:nvPr/>
        </p:nvSpPr>
        <p:spPr>
          <a:xfrm>
            <a:off x="752475" y="3460022"/>
            <a:ext cx="62103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1" dirty="0"/>
              <a:t>Selenium</a:t>
            </a:r>
            <a:r>
              <a:rPr lang="en-US" sz="1600" dirty="0"/>
              <a:t> – </a:t>
            </a:r>
            <a:r>
              <a:rPr lang="ru-RU" sz="1600" dirty="0"/>
              <a:t>инструмент с открытым исходным кодом для тестирования.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Наиболее популярной областью применения </a:t>
            </a:r>
            <a:r>
              <a:rPr lang="ru-RU" sz="1600" dirty="0" err="1"/>
              <a:t>Selenium</a:t>
            </a:r>
            <a:r>
              <a:rPr lang="ru-RU" sz="1600" dirty="0"/>
              <a:t> является </a:t>
            </a:r>
            <a:r>
              <a:rPr lang="ru-RU" sz="1600" b="1" dirty="0"/>
              <a:t>автоматизация тестирования веб-приложений</a:t>
            </a:r>
            <a:r>
              <a:rPr lang="ru-RU" sz="1600" dirty="0"/>
              <a:t>. 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Однако при помощи </a:t>
            </a:r>
            <a:r>
              <a:rPr lang="ru-RU" sz="1600" dirty="0" err="1"/>
              <a:t>Selenium</a:t>
            </a:r>
            <a:r>
              <a:rPr lang="ru-RU" sz="1600" dirty="0"/>
              <a:t> можно автоматизировать любые другие рутинные действия, выполняемые через браузер.</a:t>
            </a:r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EB405D-A7BA-42F3-853E-FFA2921BBE91}"/>
              </a:ext>
            </a:extLst>
          </p:cNvPr>
          <p:cNvSpPr txBox="1"/>
          <p:nvPr/>
        </p:nvSpPr>
        <p:spPr>
          <a:xfrm>
            <a:off x="7453842" y="2577366"/>
            <a:ext cx="4090458" cy="2836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702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Поддерживает языки программирования, такие как Java, C#, Python, Ruby, и другие.</a:t>
            </a:r>
            <a:endParaRPr lang="en-US" sz="16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28702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Работает с браузерами </a:t>
            </a:r>
            <a:r>
              <a:rPr lang="en-US" sz="1600" dirty="0"/>
              <a:t>Chrome, Firefox </a:t>
            </a:r>
            <a:r>
              <a:rPr lang="ru-RU" sz="1600" dirty="0"/>
              <a:t>и другими</a:t>
            </a:r>
            <a:endParaRPr lang="en-US" sz="1600" dirty="0"/>
          </a:p>
          <a:p>
            <a:pPr marL="28702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000000"/>
                </a:solidFill>
                <a:cs typeface="Times New Roman" panose="02020603050405020304" pitchFamily="18" charset="0"/>
              </a:rPr>
              <a:t>Предоставляет мощные возможности для создания и выполнения тестов, взаимодействуя напрямую с браузером.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1D3564-DF79-482F-89EF-7DADBFF4595C}"/>
              </a:ext>
            </a:extLst>
          </p:cNvPr>
          <p:cNvSpPr txBox="1"/>
          <p:nvPr/>
        </p:nvSpPr>
        <p:spPr>
          <a:xfrm>
            <a:off x="4077304" y="6036607"/>
            <a:ext cx="76171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9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Также, популярные инструменты: </a:t>
            </a:r>
            <a:r>
              <a:rPr lang="en-US" sz="900" i="1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TesNG</a:t>
            </a:r>
            <a:r>
              <a:rPr lang="en-US" sz="9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Jenkins, </a:t>
            </a:r>
            <a:r>
              <a:rPr lang="en-US" sz="900" i="1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TestComplete</a:t>
            </a:r>
            <a:r>
              <a:rPr lang="en-US" sz="9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Cucumber, Appium, JMeter, Jira, </a:t>
            </a:r>
            <a:r>
              <a:rPr lang="en-US" sz="900" i="1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Katalon</a:t>
            </a:r>
            <a:r>
              <a:rPr lang="en-US" sz="9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Studio </a:t>
            </a:r>
            <a:r>
              <a:rPr lang="ru-RU" sz="9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и другие...</a:t>
            </a:r>
            <a:endParaRPr lang="en-US" sz="900" i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31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60399" y="1493437"/>
            <a:ext cx="5892801" cy="4462863"/>
          </a:xfrm>
        </p:spPr>
        <p:txBody>
          <a:bodyPr>
            <a:normAutofit fontScale="92500"/>
          </a:bodyPr>
          <a:lstStyle/>
          <a:p>
            <a:pPr algn="just"/>
            <a:r>
              <a:rPr lang="ru-RU" sz="1400" b="1" dirty="0">
                <a:solidFill>
                  <a:srgbClr val="000000"/>
                </a:solidFill>
                <a:cs typeface="Times New Roman" panose="02020603050405020304" pitchFamily="18" charset="0"/>
              </a:rPr>
              <a:t>Согласно ANSI / IEEE 1059, тестирование в программной инженерии </a:t>
            </a:r>
            <a:r>
              <a:rPr lang="ru-RU" sz="1400" dirty="0">
                <a:solidFill>
                  <a:srgbClr val="000000"/>
                </a:solidFill>
                <a:cs typeface="Times New Roman" panose="02020603050405020304" pitchFamily="18" charset="0"/>
              </a:rPr>
              <a:t>– это процесс оценки программного продукта, позволяющий определить, соответствует ли текущий программный продукт требуемым условиям. Процесс тестирования включает в себя оценку характеристик программного продукта на соответствие требованиям с точки зрения отсутствующих требований, ошибок или дефектов, безопасности, надежности и производительности.</a:t>
            </a:r>
            <a:endParaRPr lang="en-US" sz="14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algn="just"/>
            <a:r>
              <a:rPr lang="ru-RU" sz="1400" b="1" dirty="0">
                <a:solidFill>
                  <a:srgbClr val="000000"/>
                </a:solidFill>
                <a:cs typeface="Times New Roman" panose="02020603050405020304" pitchFamily="18" charset="0"/>
              </a:rPr>
              <a:t>Тестирование программного обеспечения </a:t>
            </a:r>
            <a:r>
              <a:rPr lang="ru-RU" sz="1400" dirty="0">
                <a:solidFill>
                  <a:srgbClr val="000000"/>
                </a:solidFill>
                <a:cs typeface="Times New Roman" panose="02020603050405020304" pitchFamily="18" charset="0"/>
              </a:rPr>
              <a:t>– это метод проверки соответствия фактического программного продукта ожидаемым требованиям, чтобы убедиться, что продукт не содержит дефектов.</a:t>
            </a:r>
            <a:endParaRPr lang="en-US" sz="14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тестирование</a:t>
            </a:r>
            <a:r>
              <a:rPr lang="en-US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809193-BA2A-486D-B054-F4152550C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267" y="1959818"/>
            <a:ext cx="4026514" cy="329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3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/>
              <a:t>Автоматизированное тестирование. Пример на </a:t>
            </a:r>
            <a:r>
              <a:rPr lang="en-US" sz="2000" dirty="0"/>
              <a:t>Selenium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D21471-4486-4D70-92AD-E6A7BB10BFDC}"/>
              </a:ext>
            </a:extLst>
          </p:cNvPr>
          <p:cNvSpPr txBox="1"/>
          <p:nvPr/>
        </p:nvSpPr>
        <p:spPr>
          <a:xfrm>
            <a:off x="770467" y="1955631"/>
            <a:ext cx="53255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Кейс: </a:t>
            </a:r>
            <a:r>
              <a:rPr lang="ru-RU" dirty="0"/>
              <a:t>Веб-приложение для управления списком задач.</a:t>
            </a:r>
            <a:endParaRPr lang="en-US" dirty="0"/>
          </a:p>
          <a:p>
            <a:endParaRPr lang="ru-RU" dirty="0"/>
          </a:p>
          <a:p>
            <a:r>
              <a:rPr lang="ru-RU" b="1" dirty="0"/>
              <a:t>Что необходимо протестировать:</a:t>
            </a:r>
            <a:r>
              <a:rPr lang="ru-RU" dirty="0"/>
              <a:t> Добавление новой задачи в список задач</a:t>
            </a:r>
          </a:p>
          <a:p>
            <a:endParaRPr lang="ru-RU" dirty="0"/>
          </a:p>
          <a:p>
            <a:r>
              <a:rPr lang="ru-RU" b="1" dirty="0"/>
              <a:t>Как реализована функция: </a:t>
            </a:r>
            <a:r>
              <a:rPr lang="ru-RU" dirty="0"/>
              <a:t>Ввод в текстовое поле текста задачи, добавление при помощи нажатия клавиши </a:t>
            </a:r>
            <a:r>
              <a:rPr lang="en-US" dirty="0"/>
              <a:t>Enter.</a:t>
            </a:r>
            <a:endParaRPr lang="ru-RU" dirty="0"/>
          </a:p>
          <a:p>
            <a:endParaRPr lang="ru-RU" dirty="0"/>
          </a:p>
          <a:p>
            <a:r>
              <a:rPr lang="ru-RU" b="1" dirty="0"/>
              <a:t>Что используем: </a:t>
            </a:r>
            <a:r>
              <a:rPr lang="ru-RU" dirty="0"/>
              <a:t>Библиотека </a:t>
            </a:r>
            <a:r>
              <a:rPr lang="en-US" dirty="0"/>
              <a:t>Selenium </a:t>
            </a:r>
            <a:r>
              <a:rPr lang="en-US" dirty="0" err="1"/>
              <a:t>Webdriver</a:t>
            </a:r>
            <a:r>
              <a:rPr lang="en-US" dirty="0"/>
              <a:t> </a:t>
            </a:r>
            <a:r>
              <a:rPr lang="ru-RU" dirty="0"/>
              <a:t>для языка </a:t>
            </a:r>
            <a:r>
              <a:rPr lang="en-US" dirty="0"/>
              <a:t>Python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C3BB19-9368-4264-B296-EFC04CCE7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56080"/>
            <a:ext cx="5519100" cy="421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/>
              <a:t>Автоматизированное тестирование. Пример на </a:t>
            </a:r>
            <a:r>
              <a:rPr lang="en-US" sz="2000" dirty="0"/>
              <a:t>Selenium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D11967-60D4-402B-83D5-8B1F1601D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416" y="1780799"/>
            <a:ext cx="5589124" cy="348267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F494B7-5C51-4A5E-95B9-EB06C54F0103}"/>
              </a:ext>
            </a:extLst>
          </p:cNvPr>
          <p:cNvSpPr txBox="1"/>
          <p:nvPr/>
        </p:nvSpPr>
        <p:spPr>
          <a:xfrm>
            <a:off x="7457900" y="5280949"/>
            <a:ext cx="1888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Код веб-страницы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77D38A-EEE2-4BC3-9B0F-9FC064E5CE96}"/>
              </a:ext>
            </a:extLst>
          </p:cNvPr>
          <p:cNvSpPr txBox="1"/>
          <p:nvPr/>
        </p:nvSpPr>
        <p:spPr>
          <a:xfrm>
            <a:off x="1910258" y="5724860"/>
            <a:ext cx="1888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Реализация теста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14B6E7-2AB8-4623-9A33-A13A053ED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636" y="1458963"/>
            <a:ext cx="3623466" cy="42256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9424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/>
              <a:t>Автоматизированное тестирование. Пример на </a:t>
            </a:r>
            <a:r>
              <a:rPr lang="en-US" sz="2000" dirty="0"/>
              <a:t>Selenium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951FD4-06CC-4AD9-BE12-EE3A33F06F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68018" y="1364641"/>
            <a:ext cx="8455962" cy="443728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AC67A0-2145-4BC5-BA35-EE84F1E0F8BB}"/>
              </a:ext>
            </a:extLst>
          </p:cNvPr>
          <p:cNvSpPr txBox="1"/>
          <p:nvPr/>
        </p:nvSpPr>
        <p:spPr>
          <a:xfrm>
            <a:off x="4105662" y="5801928"/>
            <a:ext cx="4619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i="1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Успешно пройденный автоматизированный тест</a:t>
            </a:r>
            <a:endParaRPr lang="ru-RU" sz="1400" i="1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25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/>
              <a:t>Автоматизированное тестирование. Пример на </a:t>
            </a:r>
            <a:r>
              <a:rPr lang="en-US" sz="2000" dirty="0"/>
              <a:t>Selenium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07DBD5-6E36-4816-B6C1-8E9E300CADE7}"/>
              </a:ext>
            </a:extLst>
          </p:cNvPr>
          <p:cNvSpPr txBox="1"/>
          <p:nvPr/>
        </p:nvSpPr>
        <p:spPr>
          <a:xfrm>
            <a:off x="2390774" y="1800707"/>
            <a:ext cx="7865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Изменим код страницы, удалив список и запустим тест снова…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164259-8D10-40D9-8696-5734FAF3A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56" y="2261154"/>
            <a:ext cx="6070554" cy="312295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856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/>
              <a:t>Автоматизированное тестирование. Пример на </a:t>
            </a:r>
            <a:r>
              <a:rPr lang="en-US" sz="2000" dirty="0"/>
              <a:t>Selenium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66B3A3-21A7-4250-9095-A4363E09A6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00250" y="1451105"/>
            <a:ext cx="8191500" cy="429850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3E086C-A6E3-4E50-8D7C-09B93FB2399C}"/>
              </a:ext>
            </a:extLst>
          </p:cNvPr>
          <p:cNvSpPr txBox="1"/>
          <p:nvPr/>
        </p:nvSpPr>
        <p:spPr>
          <a:xfrm>
            <a:off x="4583183" y="5781994"/>
            <a:ext cx="3663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Автоматизированный тест не пройден</a:t>
            </a:r>
          </a:p>
        </p:txBody>
      </p:sp>
    </p:spTree>
    <p:extLst>
      <p:ext uri="{BB962C8B-B14F-4D97-AF65-F5344CB8AC3E}">
        <p14:creationId xmlns:p14="http://schemas.microsoft.com/office/powerpoint/2010/main" val="343487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2D195-494E-4AF4-B79B-4EF6DC453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/>
              <a:t>Сравнение ручного и автоматизированного тестирований</a:t>
            </a:r>
            <a:endParaRPr lang="en-US" sz="20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7DAC408-88DC-41AB-916A-4FC114E61DD5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217573320"/>
              </p:ext>
            </p:extLst>
          </p:nvPr>
        </p:nvGraphicFramePr>
        <p:xfrm>
          <a:off x="1288733" y="1394156"/>
          <a:ext cx="9775508" cy="4818102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857842">
                  <a:extLst>
                    <a:ext uri="{9D8B030D-6E8A-4147-A177-3AD203B41FA5}">
                      <a16:colId xmlns:a16="http://schemas.microsoft.com/office/drawing/2014/main" val="4153731227"/>
                    </a:ext>
                  </a:extLst>
                </a:gridCol>
                <a:gridCol w="3645441">
                  <a:extLst>
                    <a:ext uri="{9D8B030D-6E8A-4147-A177-3AD203B41FA5}">
                      <a16:colId xmlns:a16="http://schemas.microsoft.com/office/drawing/2014/main" val="936526229"/>
                    </a:ext>
                  </a:extLst>
                </a:gridCol>
                <a:gridCol w="4272225">
                  <a:extLst>
                    <a:ext uri="{9D8B030D-6E8A-4147-A177-3AD203B41FA5}">
                      <a16:colId xmlns:a16="http://schemas.microsoft.com/office/drawing/2014/main" val="2634308184"/>
                    </a:ext>
                  </a:extLst>
                </a:gridCol>
              </a:tblGrid>
              <a:tr h="23326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Характеристика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Ручное тестирование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Автоматизированное тестирование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extLst>
                  <a:ext uri="{0D108BD9-81ED-4DB2-BD59-A6C34878D82A}">
                    <a16:rowId xmlns:a16="http://schemas.microsoft.com/office/drawing/2014/main" val="1318363875"/>
                  </a:ext>
                </a:extLst>
              </a:tr>
              <a:tr h="51543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Кем выполняется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Ручные QA специалисты и инструменты ручного тестирования.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</a:rPr>
                        <a:t>Специалисты по автоматизированному тестированию со знанием кода и фреймворков тестирования.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extLst>
                  <a:ext uri="{0D108BD9-81ED-4DB2-BD59-A6C34878D82A}">
                    <a16:rowId xmlns:a16="http://schemas.microsoft.com/office/drawing/2014/main" val="1515929418"/>
                  </a:ext>
                </a:extLst>
              </a:tr>
              <a:tr h="21680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</a:rPr>
                        <a:t>Время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Может быть запущено очень быстро.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На настройку могут уйти недели.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extLst>
                  <a:ext uri="{0D108BD9-81ED-4DB2-BD59-A6C34878D82A}">
                    <a16:rowId xmlns:a16="http://schemas.microsoft.com/office/drawing/2014/main" val="1961985488"/>
                  </a:ext>
                </a:extLst>
              </a:tr>
              <a:tr h="108024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Стоимость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Относительно низкая, поскольку ручные QA специалисты оплачиваются не так высоко, как специалисты по автоматизации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Специалисты по автоматизации стоят дороже, и может потребоваться дополнительное оборудование.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extLst>
                  <a:ext uri="{0D108BD9-81ED-4DB2-BD59-A6C34878D82A}">
                    <a16:rowId xmlns:a16="http://schemas.microsoft.com/office/drawing/2014/main" val="921148434"/>
                  </a:ext>
                </a:extLst>
              </a:tr>
              <a:tr h="67485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Рентабельность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Низкая, поскольку ручные тест-кейсы не всегда можно использовать повторно.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Высокая, так как помогает экономить ресурсы на повторных тестах.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extLst>
                  <a:ext uri="{0D108BD9-81ED-4DB2-BD59-A6C34878D82A}">
                    <a16:rowId xmlns:a16="http://schemas.microsoft.com/office/drawing/2014/main" val="3011529795"/>
                  </a:ext>
                </a:extLst>
              </a:tr>
              <a:tr h="67485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Необходимость навыков программирования</a:t>
                      </a:r>
                      <a:endParaRPr lang="en-US" sz="11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Нет</a:t>
                      </a:r>
                      <a:endParaRPr lang="en-US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Да</a:t>
                      </a:r>
                      <a:endParaRPr lang="en-US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38185348"/>
                  </a:ext>
                </a:extLst>
              </a:tr>
              <a:tr h="90821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Повторение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Ручной QA специалист, выполняющий одни и те же тесты раз за разом, может потерять фокус и пропустить ошибки.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Можно повторять снова и снова с одинаковой эффективностью.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extLst>
                  <a:ext uri="{0D108BD9-81ED-4DB2-BD59-A6C34878D82A}">
                    <a16:rowId xmlns:a16="http://schemas.microsoft.com/office/drawing/2014/main" val="4280983625"/>
                  </a:ext>
                </a:extLst>
              </a:tr>
              <a:tr h="45994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Человеческие ошибки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Есть склонность к человеческим ошибкам.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Исключение человеческой ошибки.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extLst>
                  <a:ext uri="{0D108BD9-81ED-4DB2-BD59-A6C34878D82A}">
                    <a16:rowId xmlns:a16="http://schemas.microsoft.com/office/drawing/2014/main" val="4141341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168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7A08A05E-E48A-47D3-A400-8F13209F84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6" b="6"/>
          <a:stretch/>
        </p:blipFill>
        <p:spPr>
          <a:xfrm>
            <a:off x="414338" y="481013"/>
            <a:ext cx="11368087" cy="5875337"/>
          </a:xfrm>
          <a:solidFill>
            <a:schemeClr val="bg1"/>
          </a:solidFill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E045A4A-FCD5-45F9-BAA5-6392FFA6F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1383" y="2977511"/>
            <a:ext cx="8789234" cy="1220477"/>
          </a:xfrm>
        </p:spPr>
        <p:txBody>
          <a:bodyPr>
            <a:noAutofit/>
          </a:bodyPr>
          <a:lstStyle/>
          <a:p>
            <a:r>
              <a:rPr lang="ru-RU" sz="4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ПРАКТИКИ ОБЕСПЕЧЕНИЯ КАЧЕСТВА ПО</a:t>
            </a:r>
            <a:endParaRPr lang="en-US" sz="48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354E9C-A3C7-48B5-8CAD-BCBC49F4D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0483" y="-2309510"/>
            <a:ext cx="8789234" cy="84638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12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1BB58-0810-41A8-B472-5B6D7731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Качество ПО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1C1B68-B52E-48F9-9E3E-C0CA077A6915}"/>
              </a:ext>
            </a:extLst>
          </p:cNvPr>
          <p:cNvSpPr txBox="1"/>
          <p:nvPr/>
        </p:nvSpPr>
        <p:spPr>
          <a:xfrm>
            <a:off x="752474" y="1465867"/>
            <a:ext cx="64472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Качество ПО </a:t>
            </a:r>
            <a:r>
              <a:rPr lang="en-US" sz="1800" dirty="0"/>
              <a:t>–</a:t>
            </a: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совокупность свойств, определяющих полезность программы для пользователей в соответствии с функциональным назначением и предъявленными требованиями.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76C15D-A66A-4CB5-8DD6-1B9342A55392}"/>
              </a:ext>
            </a:extLst>
          </p:cNvPr>
          <p:cNvSpPr txBox="1"/>
          <p:nvPr/>
        </p:nvSpPr>
        <p:spPr>
          <a:xfrm>
            <a:off x="752473" y="2867226"/>
            <a:ext cx="644722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Согласно стандартам ГОСТ* в модель качества входит </a:t>
            </a:r>
            <a:r>
              <a:rPr lang="ru-RU" sz="16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шесть характеристик</a:t>
            </a: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или шесть основных показателей качества, которые перечислим в порядке их значимости для большинства пользователей:</a:t>
            </a:r>
          </a:p>
          <a:p>
            <a:pPr algn="just"/>
            <a:endParaRPr lang="ru-RU" sz="1600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функциональные возможности;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функциональная надежность;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удобство применения;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эффективность;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сопровождаемость</a:t>
            </a: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переносимость.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0DB57D-FB94-453D-A3CB-B35D5E853822}"/>
              </a:ext>
            </a:extLst>
          </p:cNvPr>
          <p:cNvSpPr txBox="1"/>
          <p:nvPr/>
        </p:nvSpPr>
        <p:spPr>
          <a:xfrm>
            <a:off x="6902273" y="6051759"/>
            <a:ext cx="48262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i="1" dirty="0"/>
              <a:t>*ГОСТ Р ИСО/МЭК 9126-93, ГОСТ Р ИСО/МЭК 12119-2000, ГОСТ 28195-89</a:t>
            </a:r>
            <a:endParaRPr lang="en-US" sz="1000" i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41CE49-958E-41E1-A4DF-5EBFC249A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76495" y="560020"/>
            <a:ext cx="3277821" cy="539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7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1BB58-0810-41A8-B472-5B6D7731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качества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1C1B68-B52E-48F9-9E3E-C0CA077A6915}"/>
              </a:ext>
            </a:extLst>
          </p:cNvPr>
          <p:cNvSpPr txBox="1"/>
          <p:nvPr/>
        </p:nvSpPr>
        <p:spPr>
          <a:xfrm>
            <a:off x="752475" y="1394466"/>
            <a:ext cx="57750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Метрика качества </a:t>
            </a: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представляет собой стандартизированный способ измерения качества разрабатываемого или разработанного ПО.</a:t>
            </a:r>
          </a:p>
          <a:p>
            <a:pPr algn="just"/>
            <a:endParaRPr lang="ru-RU" sz="1600" b="1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6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Метрика (</a:t>
            </a:r>
            <a:r>
              <a:rPr lang="ru-RU" sz="1600" b="1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metric</a:t>
            </a:r>
            <a:r>
              <a:rPr lang="ru-RU" sz="16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16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ш</a:t>
            </a: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кала измерений и метод, используемый для измерений (ISO 14598)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445D4-9D0A-4836-ACBC-5D2C2D0DF448}"/>
              </a:ext>
            </a:extLst>
          </p:cNvPr>
          <p:cNvSpPr txBox="1"/>
          <p:nvPr/>
        </p:nvSpPr>
        <p:spPr>
          <a:xfrm>
            <a:off x="6768835" y="4771331"/>
            <a:ext cx="49119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Метрики предназначены для </a:t>
            </a:r>
            <a:r>
              <a:rPr lang="ru-RU" sz="1400" b="1" dirty="0"/>
              <a:t>повышения эффективности и результативности </a:t>
            </a:r>
            <a:r>
              <a:rPr lang="ru-RU" sz="1400" dirty="0"/>
              <a:t>процессов тестирования, а также способствуют </a:t>
            </a:r>
            <a:r>
              <a:rPr lang="ru-RU" sz="1400" b="1" dirty="0"/>
              <a:t>оптимизации будущего тестирования </a:t>
            </a:r>
            <a:r>
              <a:rPr lang="ru-RU" sz="1400" dirty="0"/>
              <a:t>путем получения точных данных о процессе продолжающегося тестирования. </a:t>
            </a:r>
            <a:endParaRPr lang="ru-RU" sz="1400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602" name="Picture 2" descr="Примеры метрик тестирования">
            <a:extLst>
              <a:ext uri="{FF2B5EF4-FFF2-40B4-BE49-F238E27FC236}">
                <a16:creationId xmlns:a16="http://schemas.microsoft.com/office/drawing/2014/main" id="{9017DA01-183F-4A6D-9475-4A22EA05B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176" y="681037"/>
            <a:ext cx="3427309" cy="392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2D4F2B-D9E9-4B3A-BC03-6A5F4C06281F}"/>
              </a:ext>
            </a:extLst>
          </p:cNvPr>
          <p:cNvSpPr txBox="1"/>
          <p:nvPr/>
        </p:nvSpPr>
        <p:spPr>
          <a:xfrm>
            <a:off x="752474" y="3327955"/>
            <a:ext cx="57750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dirty="0"/>
              <a:t>В процессе тестирования метрики используются:</a:t>
            </a:r>
          </a:p>
          <a:p>
            <a:pPr algn="just"/>
            <a:endParaRPr lang="ru-RU" sz="1600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ru-RU" sz="1600" dirty="0"/>
              <a:t>для отслеживания прогресса команды по срокам проекта, дедлайнам и другим временным отрезкам;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ru-RU" sz="1600" dirty="0"/>
              <a:t>качественной оценки текущего состояния системы;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ru-RU" sz="1600" dirty="0"/>
              <a:t>контроля качества процесса тестирования;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ru-RU" sz="1600" dirty="0"/>
              <a:t>постановки целей и эффективного планирования исходя из понимания существующих проблем.</a:t>
            </a:r>
            <a:endParaRPr lang="ru-RU" sz="1600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56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1BB58-0810-41A8-B472-5B6D7731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качества. Данные</a:t>
            </a:r>
            <a:endParaRPr lang="en-US" dirty="0"/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4698F7AC-6D3B-4A96-8110-E0282259FB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" t="6940" r="6565" b="8067"/>
          <a:stretch/>
        </p:blipFill>
        <p:spPr bwMode="auto">
          <a:xfrm>
            <a:off x="750771" y="1598530"/>
            <a:ext cx="7700209" cy="398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A42803-1F32-4E2C-9390-A28D15C76113}"/>
              </a:ext>
            </a:extLst>
          </p:cNvPr>
          <p:cNvSpPr txBox="1"/>
          <p:nvPr/>
        </p:nvSpPr>
        <p:spPr>
          <a:xfrm>
            <a:off x="8537609" y="2191276"/>
            <a:ext cx="3126126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/>
              <a:t>В настоящее время в мировой практике используется несколько сотен метрик программ.</a:t>
            </a:r>
          </a:p>
          <a:p>
            <a:pPr algn="ctr"/>
            <a:endParaRPr lang="ru-RU" sz="1600" dirty="0"/>
          </a:p>
          <a:p>
            <a:pPr algn="ctr"/>
            <a:r>
              <a:rPr lang="ru-RU" sz="1600" dirty="0"/>
              <a:t>Однако не следует исключать того, что оценка качества ПО в целом может быть связана с субъективной интерпретацией получаемых оценок.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5523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B07B1D-3C2D-48ED-9765-2E1046F72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1746669"/>
            <a:ext cx="3194503" cy="583801"/>
          </a:xfrm>
        </p:spPr>
        <p:txBody>
          <a:bodyPr>
            <a:normAutofit/>
          </a:bodyPr>
          <a:lstStyle/>
          <a:p>
            <a:r>
              <a:rPr lang="ru-RU" cap="none" dirty="0"/>
              <a:t>Цели тестирования</a:t>
            </a:r>
            <a:endParaRPr lang="en-US" cap="none" dirty="0"/>
          </a:p>
        </p:txBody>
      </p:sp>
      <p:sp>
        <p:nvSpPr>
          <p:cNvPr id="41" name="Title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Для чего это всё</a:t>
            </a:r>
            <a:r>
              <a:rPr lang="en-US" dirty="0"/>
              <a:t>?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65773" y="2657916"/>
            <a:ext cx="4583251" cy="3458915"/>
          </a:xfrm>
        </p:spPr>
        <p:txBody>
          <a:bodyPr>
            <a:noAutofit/>
          </a:bodyPr>
          <a:lstStyle/>
          <a:p>
            <a:r>
              <a:rPr lang="ru-RU" sz="1200" dirty="0"/>
              <a:t>Рентабельность (обнаружение и исправление ошибок на раннем этапе тестирования обходится дешевле)</a:t>
            </a:r>
          </a:p>
          <a:p>
            <a:r>
              <a:rPr lang="ru-RU" sz="1200" dirty="0"/>
              <a:t>Безопасность (исключение рисков критических ошибок, например, утечки информации)</a:t>
            </a:r>
          </a:p>
          <a:p>
            <a:r>
              <a:rPr lang="ru-RU" sz="1200" dirty="0"/>
              <a:t>Качество продукта (гарантия соответствия работы программы с требованиями)</a:t>
            </a:r>
          </a:p>
          <a:p>
            <a:r>
              <a:rPr lang="ru-RU" sz="1200" dirty="0"/>
              <a:t>Удовлетворенность клиентов/пользователей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F0CC8F63-F098-4BD5-87E3-2866E716D5C4}"/>
              </a:ext>
            </a:extLst>
          </p:cNvPr>
          <p:cNvSpPr txBox="1">
            <a:spLocks/>
          </p:cNvSpPr>
          <p:nvPr/>
        </p:nvSpPr>
        <p:spPr>
          <a:xfrm>
            <a:off x="6665774" y="1756171"/>
            <a:ext cx="4464504" cy="574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None/>
              <a:defRPr sz="1800" b="1" i="0" kern="1200" cap="all" spc="150" baseline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000" b="1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None/>
              <a:defRPr sz="1800" b="1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None/>
              <a:defRPr sz="1600" b="1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None/>
              <a:defRPr sz="1600" b="1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ru-RU" cap="none" dirty="0"/>
              <a:t>Преимущества тестирования</a:t>
            </a:r>
            <a:endParaRPr lang="en-US" cap="none" dirty="0"/>
          </a:p>
        </p:txBody>
      </p:sp>
      <p:sp>
        <p:nvSpPr>
          <p:cNvPr id="12" name="Content Placeholder 17">
            <a:extLst>
              <a:ext uri="{FF2B5EF4-FFF2-40B4-BE49-F238E27FC236}">
                <a16:creationId xmlns:a16="http://schemas.microsoft.com/office/drawing/2014/main" id="{64DC7B67-B8A8-4983-91A6-10749AF5B5CD}"/>
              </a:ext>
            </a:extLst>
          </p:cNvPr>
          <p:cNvSpPr txBox="1">
            <a:spLocks/>
          </p:cNvSpPr>
          <p:nvPr/>
        </p:nvSpPr>
        <p:spPr>
          <a:xfrm>
            <a:off x="1041398" y="2466340"/>
            <a:ext cx="4464505" cy="36750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Проверка, все ли указанные требования выполнены (например, по техническому заданию)</a:t>
            </a:r>
          </a:p>
          <a:p>
            <a:r>
              <a:rPr lang="ru-RU" dirty="0"/>
              <a:t>Создание уверенности в уровне качества объекта тестирования (работает как задумано)</a:t>
            </a:r>
          </a:p>
          <a:p>
            <a:r>
              <a:rPr lang="ru-RU" dirty="0"/>
              <a:t>Обнаружение и предотвращение отказов и дефектов</a:t>
            </a:r>
          </a:p>
          <a:p>
            <a:r>
              <a:rPr lang="ru-RU" dirty="0"/>
              <a:t>Предоставление заинтересованным лицам достаточной информации</a:t>
            </a:r>
          </a:p>
          <a:p>
            <a:r>
              <a:rPr lang="ru-RU" dirty="0"/>
              <a:t>Снижение уровня риска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B2E2FD-D08A-4726-BFC9-26BBC1284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64714">
            <a:off x="10537672" y="-174522"/>
            <a:ext cx="1185216" cy="121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8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1BB58-0810-41A8-B472-5B6D7731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качества. Пример ведения статистики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9815E80-195A-4BD2-8A90-692AB19616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37023"/>
              </p:ext>
            </p:extLst>
          </p:nvPr>
        </p:nvGraphicFramePr>
        <p:xfrm>
          <a:off x="838200" y="1438525"/>
          <a:ext cx="5596314" cy="4656329"/>
        </p:xfrm>
        <a:graphic>
          <a:graphicData uri="http://schemas.openxmlformats.org/drawingml/2006/table">
            <a:tbl>
              <a:tblPr/>
              <a:tblGrid>
                <a:gridCol w="754394">
                  <a:extLst>
                    <a:ext uri="{9D8B030D-6E8A-4147-A177-3AD203B41FA5}">
                      <a16:colId xmlns:a16="http://schemas.microsoft.com/office/drawing/2014/main" val="3526913823"/>
                    </a:ext>
                  </a:extLst>
                </a:gridCol>
                <a:gridCol w="3301465">
                  <a:extLst>
                    <a:ext uri="{9D8B030D-6E8A-4147-A177-3AD203B41FA5}">
                      <a16:colId xmlns:a16="http://schemas.microsoft.com/office/drawing/2014/main" val="4093484238"/>
                    </a:ext>
                  </a:extLst>
                </a:gridCol>
                <a:gridCol w="1540455">
                  <a:extLst>
                    <a:ext uri="{9D8B030D-6E8A-4147-A177-3AD203B41FA5}">
                      <a16:colId xmlns:a16="http://schemas.microsoft.com/office/drawing/2014/main" val="2842282221"/>
                    </a:ext>
                  </a:extLst>
                </a:gridCol>
              </a:tblGrid>
              <a:tr h="335160">
                <a:tc>
                  <a:txBody>
                    <a:bodyPr/>
                    <a:lstStyle/>
                    <a:p>
                      <a:pPr algn="l"/>
                      <a:r>
                        <a:rPr lang="ru-RU" sz="1000" b="1">
                          <a:effectLst/>
                        </a:rPr>
                        <a:t>Номер метрики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000" b="1" dirty="0">
                          <a:effectLst/>
                        </a:rPr>
                        <a:t>Метрика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000" b="1" dirty="0">
                          <a:effectLst/>
                        </a:rPr>
                        <a:t>Данные, полученные в ходе написания и выполнения тест-кейсов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4777456"/>
                  </a:ext>
                </a:extLst>
              </a:tr>
              <a:tr h="166267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1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effectLst/>
                        </a:rPr>
                        <a:t>Количество требований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5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737579"/>
                  </a:ext>
                </a:extLst>
              </a:tr>
              <a:tr h="458249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2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effectLst/>
                        </a:rPr>
                        <a:t>Среднее количество написанных тест-кейсов на одно требование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40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074572"/>
                  </a:ext>
                </a:extLst>
              </a:tr>
              <a:tr h="458249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3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effectLst/>
                        </a:rPr>
                        <a:t>Общее количество тест-кейсов, написанных для всех требований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200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867525"/>
                  </a:ext>
                </a:extLst>
              </a:tr>
              <a:tr h="312258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4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effectLst/>
                        </a:rPr>
                        <a:t>Общее количество выполненных тест-кейсов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164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0885060"/>
                  </a:ext>
                </a:extLst>
              </a:tr>
              <a:tr h="312258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5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effectLst/>
                        </a:rPr>
                        <a:t>Количество зеленых тест-кейсов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100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9569512"/>
                  </a:ext>
                </a:extLst>
              </a:tr>
              <a:tr h="312258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6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effectLst/>
                        </a:rPr>
                        <a:t>Количество красных тест-кейсов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60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360311"/>
                  </a:ext>
                </a:extLst>
              </a:tr>
              <a:tr h="458249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7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effectLst/>
                        </a:rPr>
                        <a:t>Количество заблокированных тест-кейсов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4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695385"/>
                  </a:ext>
                </a:extLst>
              </a:tr>
              <a:tr h="312258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8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effectLst/>
                        </a:rPr>
                        <a:t>Количество невыполненных тест-кейсов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36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1416143"/>
                  </a:ext>
                </a:extLst>
              </a:tr>
              <a:tr h="312258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9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effectLst/>
                        </a:rPr>
                        <a:t>Общее количество выявленных дефектов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20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657259"/>
                  </a:ext>
                </a:extLst>
              </a:tr>
              <a:tr h="312258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10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effectLst/>
                        </a:rPr>
                        <a:t>Дефекты, принятые дев-командой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15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9616976"/>
                  </a:ext>
                </a:extLst>
              </a:tr>
              <a:tr h="312258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11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effectLst/>
                        </a:rPr>
                        <a:t>Дефекты, отложенные на будущие релизы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5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691037"/>
                  </a:ext>
                </a:extLst>
              </a:tr>
              <a:tr h="293224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12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effectLst/>
                        </a:rPr>
                        <a:t>Исправлено дефектов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12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00973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94A9388-FFF9-4778-AEF2-528C028AC14F}"/>
              </a:ext>
            </a:extLst>
          </p:cNvPr>
          <p:cNvSpPr txBox="1"/>
          <p:nvPr/>
        </p:nvSpPr>
        <p:spPr>
          <a:xfrm>
            <a:off x="6898907" y="1467159"/>
            <a:ext cx="4526695" cy="4601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/>
              <a:t>Выводы на основе метрик:</a:t>
            </a:r>
          </a:p>
          <a:p>
            <a:endParaRPr lang="ru-RU" sz="1300" b="1" dirty="0"/>
          </a:p>
          <a:p>
            <a:pPr marL="285750" indent="-285750">
              <a:buFont typeface="Century Gothic" panose="020B0502020202020204" pitchFamily="34" charset="0"/>
              <a:buChar char="−"/>
            </a:pPr>
            <a:r>
              <a:rPr lang="en-US" sz="1300" dirty="0" err="1"/>
              <a:t>Количество</a:t>
            </a:r>
            <a:r>
              <a:rPr lang="en-US" sz="1300" dirty="0"/>
              <a:t> </a:t>
            </a:r>
            <a:r>
              <a:rPr lang="en-US" sz="1300" dirty="0" err="1"/>
              <a:t>написанных</a:t>
            </a:r>
            <a:r>
              <a:rPr lang="en-US" sz="1300" dirty="0"/>
              <a:t> </a:t>
            </a:r>
            <a:r>
              <a:rPr lang="en-US" sz="1300" dirty="0" err="1"/>
              <a:t>тест-кейсов</a:t>
            </a:r>
            <a:r>
              <a:rPr lang="en-US" sz="1300" dirty="0"/>
              <a:t> </a:t>
            </a:r>
            <a:r>
              <a:rPr lang="en-US" sz="1300" dirty="0" err="1"/>
              <a:t>на</a:t>
            </a:r>
            <a:r>
              <a:rPr lang="en-US" sz="1300" dirty="0"/>
              <a:t> </a:t>
            </a:r>
            <a:r>
              <a:rPr lang="en-US" sz="1300" dirty="0" err="1"/>
              <a:t>требование</a:t>
            </a:r>
            <a:r>
              <a:rPr lang="en-US" sz="1300" dirty="0"/>
              <a:t> </a:t>
            </a:r>
            <a:r>
              <a:rPr lang="en-US" sz="1300" dirty="0" err="1"/>
              <a:t>высокое</a:t>
            </a:r>
            <a:r>
              <a:rPr lang="en-US" sz="1300" dirty="0"/>
              <a:t>, </a:t>
            </a:r>
            <a:r>
              <a:rPr lang="en-US" sz="1300" dirty="0" err="1"/>
              <a:t>что</a:t>
            </a:r>
            <a:r>
              <a:rPr lang="en-US" sz="1300" dirty="0"/>
              <a:t> </a:t>
            </a:r>
            <a:r>
              <a:rPr lang="en-US" sz="1300" dirty="0" err="1"/>
              <a:t>говорит</a:t>
            </a:r>
            <a:r>
              <a:rPr lang="en-US" sz="1300" dirty="0"/>
              <a:t> о </a:t>
            </a:r>
            <a:r>
              <a:rPr lang="en-US" sz="1300" dirty="0" err="1"/>
              <a:t>детальном</a:t>
            </a:r>
            <a:r>
              <a:rPr lang="en-US" sz="1300" dirty="0"/>
              <a:t> </a:t>
            </a:r>
            <a:r>
              <a:rPr lang="en-US" sz="1300" dirty="0" err="1"/>
              <a:t>покрытии</a:t>
            </a:r>
            <a:r>
              <a:rPr lang="en-US" sz="1300" dirty="0"/>
              <a:t> </a:t>
            </a:r>
            <a:r>
              <a:rPr lang="en-US" sz="1300" dirty="0" err="1"/>
              <a:t>функциональности</a:t>
            </a:r>
            <a:r>
              <a:rPr lang="en-US" sz="1300" dirty="0"/>
              <a:t>.</a:t>
            </a:r>
          </a:p>
          <a:p>
            <a:pPr marL="285750" indent="-285750">
              <a:buFont typeface="Century Gothic" panose="020B0502020202020204" pitchFamily="34" charset="0"/>
              <a:buChar char="−"/>
            </a:pPr>
            <a:endParaRPr lang="ru-RU" sz="1300" dirty="0"/>
          </a:p>
          <a:p>
            <a:pPr marL="285750" indent="-285750">
              <a:buFont typeface="Century Gothic" panose="020B0502020202020204" pitchFamily="34" charset="0"/>
              <a:buChar char="−"/>
            </a:pPr>
            <a:r>
              <a:rPr lang="en-US" sz="1300" dirty="0" err="1"/>
              <a:t>Процент</a:t>
            </a:r>
            <a:r>
              <a:rPr lang="en-US" sz="1300" dirty="0"/>
              <a:t> </a:t>
            </a:r>
            <a:r>
              <a:rPr lang="en-US" sz="1300" dirty="0" err="1"/>
              <a:t>успешных</a:t>
            </a:r>
            <a:r>
              <a:rPr lang="en-US" sz="1300" dirty="0"/>
              <a:t> </a:t>
            </a:r>
            <a:r>
              <a:rPr lang="en-US" sz="1300" dirty="0" err="1"/>
              <a:t>тест-кейсов</a:t>
            </a:r>
            <a:r>
              <a:rPr lang="en-US" sz="1300" dirty="0"/>
              <a:t> (</a:t>
            </a:r>
            <a:r>
              <a:rPr lang="en-US" sz="1300" dirty="0" err="1"/>
              <a:t>зеленых</a:t>
            </a:r>
            <a:r>
              <a:rPr lang="en-US" sz="1300" dirty="0"/>
              <a:t>) </a:t>
            </a:r>
            <a:r>
              <a:rPr lang="en-US" sz="1300" dirty="0" err="1"/>
              <a:t>составляет</a:t>
            </a:r>
            <a:r>
              <a:rPr lang="en-US" sz="1300" dirty="0"/>
              <a:t> 50%, </a:t>
            </a:r>
            <a:r>
              <a:rPr lang="en-US" sz="1300" dirty="0" err="1"/>
              <a:t>что</a:t>
            </a:r>
            <a:r>
              <a:rPr lang="en-US" sz="1300" dirty="0"/>
              <a:t> </a:t>
            </a:r>
            <a:r>
              <a:rPr lang="en-US" sz="1300" dirty="0" err="1"/>
              <a:t>может</a:t>
            </a:r>
            <a:r>
              <a:rPr lang="en-US" sz="1300" dirty="0"/>
              <a:t> </a:t>
            </a:r>
            <a:r>
              <a:rPr lang="en-US" sz="1300" dirty="0" err="1"/>
              <a:t>указывать</a:t>
            </a:r>
            <a:r>
              <a:rPr lang="en-US" sz="1300" dirty="0"/>
              <a:t> </a:t>
            </a:r>
            <a:r>
              <a:rPr lang="en-US" sz="1300" dirty="0" err="1"/>
              <a:t>на</a:t>
            </a:r>
            <a:r>
              <a:rPr lang="en-US" sz="1300" dirty="0"/>
              <a:t> </a:t>
            </a:r>
            <a:r>
              <a:rPr lang="en-US" sz="1300" dirty="0" err="1"/>
              <a:t>некоторые</a:t>
            </a:r>
            <a:r>
              <a:rPr lang="en-US" sz="1300" dirty="0"/>
              <a:t> </a:t>
            </a:r>
            <a:r>
              <a:rPr lang="en-US" sz="1300" dirty="0" err="1"/>
              <a:t>проблемы</a:t>
            </a:r>
            <a:r>
              <a:rPr lang="en-US" sz="1300" dirty="0"/>
              <a:t> с </a:t>
            </a:r>
            <a:r>
              <a:rPr lang="en-US" sz="1300" dirty="0" err="1"/>
              <a:t>качеством</a:t>
            </a:r>
            <a:r>
              <a:rPr lang="en-US" sz="1300" dirty="0"/>
              <a:t> </a:t>
            </a:r>
            <a:r>
              <a:rPr lang="en-US" sz="1300" dirty="0" err="1"/>
              <a:t>разрабатываемого</a:t>
            </a:r>
            <a:r>
              <a:rPr lang="en-US" sz="1300" dirty="0"/>
              <a:t> ПО.</a:t>
            </a:r>
          </a:p>
          <a:p>
            <a:pPr marL="285750" indent="-285750">
              <a:buFont typeface="Century Gothic" panose="020B0502020202020204" pitchFamily="34" charset="0"/>
              <a:buChar char="−"/>
            </a:pPr>
            <a:endParaRPr lang="ru-RU" sz="1300" dirty="0"/>
          </a:p>
          <a:p>
            <a:pPr marL="285750" indent="-285750">
              <a:buFont typeface="Century Gothic" panose="020B0502020202020204" pitchFamily="34" charset="0"/>
              <a:buChar char="−"/>
            </a:pPr>
            <a:r>
              <a:rPr lang="en-US" sz="1300" dirty="0" err="1"/>
              <a:t>Доля</a:t>
            </a:r>
            <a:r>
              <a:rPr lang="en-US" sz="1300" dirty="0"/>
              <a:t> </a:t>
            </a:r>
            <a:r>
              <a:rPr lang="en-US" sz="1300" dirty="0" err="1"/>
              <a:t>исправленных</a:t>
            </a:r>
            <a:r>
              <a:rPr lang="en-US" sz="1300" dirty="0"/>
              <a:t> </a:t>
            </a:r>
            <a:r>
              <a:rPr lang="en-US" sz="1300" dirty="0" err="1"/>
              <a:t>дефектов</a:t>
            </a:r>
            <a:r>
              <a:rPr lang="en-US" sz="1300" dirty="0"/>
              <a:t> </a:t>
            </a:r>
            <a:r>
              <a:rPr lang="en-US" sz="1300" dirty="0" err="1"/>
              <a:t>среди</a:t>
            </a:r>
            <a:r>
              <a:rPr lang="en-US" sz="1300" dirty="0"/>
              <a:t> </a:t>
            </a:r>
            <a:r>
              <a:rPr lang="en-US" sz="1300" dirty="0" err="1"/>
              <a:t>выявленных</a:t>
            </a:r>
            <a:r>
              <a:rPr lang="en-US" sz="1300" dirty="0"/>
              <a:t> </a:t>
            </a:r>
            <a:r>
              <a:rPr lang="en-US" sz="1300" dirty="0" err="1"/>
              <a:t>не</a:t>
            </a:r>
            <a:r>
              <a:rPr lang="en-US" sz="1300" dirty="0"/>
              <a:t> </a:t>
            </a:r>
            <a:r>
              <a:rPr lang="en-US" sz="1300" dirty="0" err="1"/>
              <a:t>очень</a:t>
            </a:r>
            <a:r>
              <a:rPr lang="en-US" sz="1300" dirty="0"/>
              <a:t> </a:t>
            </a:r>
            <a:r>
              <a:rPr lang="en-US" sz="1300" dirty="0" err="1"/>
              <a:t>высока</a:t>
            </a:r>
            <a:r>
              <a:rPr lang="en-US" sz="1300" dirty="0"/>
              <a:t> (60%), </a:t>
            </a:r>
            <a:r>
              <a:rPr lang="en-US" sz="1300" dirty="0" err="1"/>
              <a:t>что</a:t>
            </a:r>
            <a:r>
              <a:rPr lang="en-US" sz="1300" dirty="0"/>
              <a:t> </a:t>
            </a:r>
            <a:r>
              <a:rPr lang="en-US" sz="1300" dirty="0" err="1"/>
              <a:t>может</a:t>
            </a:r>
            <a:r>
              <a:rPr lang="en-US" sz="1300" dirty="0"/>
              <a:t> </a:t>
            </a:r>
            <a:r>
              <a:rPr lang="en-US" sz="1300" dirty="0" err="1"/>
              <a:t>свидетельствовать</a:t>
            </a:r>
            <a:r>
              <a:rPr lang="en-US" sz="1300" dirty="0"/>
              <a:t> о </a:t>
            </a:r>
            <a:r>
              <a:rPr lang="en-US" sz="1300" dirty="0" err="1"/>
              <a:t>недостаточной</a:t>
            </a:r>
            <a:r>
              <a:rPr lang="en-US" sz="1300" dirty="0"/>
              <a:t> </a:t>
            </a:r>
            <a:r>
              <a:rPr lang="en-US" sz="1300" dirty="0" err="1"/>
              <a:t>эффективности</a:t>
            </a:r>
            <a:r>
              <a:rPr lang="en-US" sz="1300" dirty="0"/>
              <a:t> </a:t>
            </a:r>
            <a:r>
              <a:rPr lang="en-US" sz="1300" dirty="0" err="1"/>
              <a:t>процесса</a:t>
            </a:r>
            <a:r>
              <a:rPr lang="en-US" sz="1300" dirty="0"/>
              <a:t> </a:t>
            </a:r>
            <a:r>
              <a:rPr lang="en-US" sz="1300" dirty="0" err="1"/>
              <a:t>исправления</a:t>
            </a:r>
            <a:r>
              <a:rPr lang="en-US" sz="1300" dirty="0"/>
              <a:t> </a:t>
            </a:r>
            <a:r>
              <a:rPr lang="en-US" sz="1300" dirty="0" err="1"/>
              <a:t>дефектов</a:t>
            </a:r>
            <a:r>
              <a:rPr lang="en-US" sz="1300" dirty="0"/>
              <a:t>.</a:t>
            </a:r>
          </a:p>
          <a:p>
            <a:pPr marL="285750" indent="-285750">
              <a:buFont typeface="Century Gothic" panose="020B0502020202020204" pitchFamily="34" charset="0"/>
              <a:buChar char="−"/>
            </a:pPr>
            <a:endParaRPr lang="ru-RU" sz="1300" dirty="0"/>
          </a:p>
          <a:p>
            <a:pPr marL="285750" indent="-285750">
              <a:buFont typeface="Century Gothic" panose="020B0502020202020204" pitchFamily="34" charset="0"/>
              <a:buChar char="−"/>
            </a:pPr>
            <a:r>
              <a:rPr lang="en-US" sz="1300" dirty="0" err="1"/>
              <a:t>Дефекты</a:t>
            </a:r>
            <a:r>
              <a:rPr lang="en-US" sz="1300" dirty="0"/>
              <a:t>, </a:t>
            </a:r>
            <a:r>
              <a:rPr lang="en-US" sz="1300" dirty="0" err="1"/>
              <a:t>отложенные</a:t>
            </a:r>
            <a:r>
              <a:rPr lang="en-US" sz="1300" dirty="0"/>
              <a:t> </a:t>
            </a:r>
            <a:r>
              <a:rPr lang="en-US" sz="1300" dirty="0" err="1"/>
              <a:t>на</a:t>
            </a:r>
            <a:r>
              <a:rPr lang="en-US" sz="1300" dirty="0"/>
              <a:t> </a:t>
            </a:r>
            <a:r>
              <a:rPr lang="en-US" sz="1300" dirty="0" err="1"/>
              <a:t>будущие</a:t>
            </a:r>
            <a:r>
              <a:rPr lang="en-US" sz="1300" dirty="0"/>
              <a:t> </a:t>
            </a:r>
            <a:r>
              <a:rPr lang="en-US" sz="1300" dirty="0" err="1"/>
              <a:t>релизы</a:t>
            </a:r>
            <a:r>
              <a:rPr lang="en-US" sz="1300" dirty="0"/>
              <a:t>, </a:t>
            </a:r>
            <a:r>
              <a:rPr lang="en-US" sz="1300" dirty="0" err="1"/>
              <a:t>также</a:t>
            </a:r>
            <a:r>
              <a:rPr lang="en-US" sz="1300" dirty="0"/>
              <a:t> </a:t>
            </a:r>
            <a:r>
              <a:rPr lang="en-US" sz="1300" dirty="0" err="1"/>
              <a:t>нуждаются</a:t>
            </a:r>
            <a:r>
              <a:rPr lang="en-US" sz="1300" dirty="0"/>
              <a:t> </a:t>
            </a:r>
            <a:r>
              <a:rPr lang="en-US" sz="1300" dirty="0" err="1"/>
              <a:t>во</a:t>
            </a:r>
            <a:r>
              <a:rPr lang="en-US" sz="1300" dirty="0"/>
              <a:t> </a:t>
            </a:r>
            <a:r>
              <a:rPr lang="en-US" sz="1300" dirty="0" err="1"/>
              <a:t>внимании</a:t>
            </a:r>
            <a:r>
              <a:rPr lang="en-US" sz="1300" dirty="0"/>
              <a:t>, </a:t>
            </a:r>
            <a:r>
              <a:rPr lang="en-US" sz="1300" dirty="0" err="1"/>
              <a:t>поскольку</a:t>
            </a:r>
            <a:r>
              <a:rPr lang="en-US" sz="1300" dirty="0"/>
              <a:t> </a:t>
            </a:r>
            <a:r>
              <a:rPr lang="en-US" sz="1300" dirty="0" err="1"/>
              <a:t>их</a:t>
            </a:r>
            <a:r>
              <a:rPr lang="en-US" sz="1300" dirty="0"/>
              <a:t> </a:t>
            </a:r>
            <a:r>
              <a:rPr lang="en-US" sz="1300" dirty="0" err="1"/>
              <a:t>число</a:t>
            </a:r>
            <a:r>
              <a:rPr lang="en-US" sz="1300" dirty="0"/>
              <a:t> </a:t>
            </a:r>
            <a:r>
              <a:rPr lang="en-US" sz="1300" dirty="0" err="1"/>
              <a:t>не</a:t>
            </a:r>
            <a:r>
              <a:rPr lang="en-US" sz="1300" dirty="0"/>
              <a:t> </a:t>
            </a:r>
            <a:r>
              <a:rPr lang="en-US" sz="1300" dirty="0" err="1"/>
              <a:t>невелико</a:t>
            </a:r>
            <a:r>
              <a:rPr lang="en-US" sz="1300" dirty="0"/>
              <a:t>, </a:t>
            </a:r>
            <a:r>
              <a:rPr lang="en-US" sz="1300" dirty="0" err="1"/>
              <a:t>но</a:t>
            </a:r>
            <a:r>
              <a:rPr lang="en-US" sz="1300" dirty="0"/>
              <a:t> </a:t>
            </a:r>
            <a:r>
              <a:rPr lang="en-US" sz="1300" dirty="0" err="1"/>
              <a:t>они</a:t>
            </a:r>
            <a:r>
              <a:rPr lang="en-US" sz="1300" dirty="0"/>
              <a:t> </a:t>
            </a:r>
            <a:r>
              <a:rPr lang="en-US" sz="1300" dirty="0" err="1"/>
              <a:t>могут</a:t>
            </a:r>
            <a:r>
              <a:rPr lang="en-US" sz="1300" dirty="0"/>
              <a:t> </a:t>
            </a:r>
            <a:r>
              <a:rPr lang="en-US" sz="1300" dirty="0" err="1"/>
              <a:t>влиять</a:t>
            </a:r>
            <a:r>
              <a:rPr lang="en-US" sz="1300" dirty="0"/>
              <a:t> </a:t>
            </a:r>
            <a:r>
              <a:rPr lang="en-US" sz="1300" dirty="0" err="1"/>
              <a:t>на</a:t>
            </a:r>
            <a:r>
              <a:rPr lang="en-US" sz="1300" dirty="0"/>
              <a:t> </a:t>
            </a:r>
            <a:r>
              <a:rPr lang="en-US" sz="1300" dirty="0" err="1"/>
              <a:t>долгосрочную</a:t>
            </a:r>
            <a:r>
              <a:rPr lang="en-US" sz="1300" dirty="0"/>
              <a:t> </a:t>
            </a:r>
            <a:r>
              <a:rPr lang="en-US" sz="1300" dirty="0" err="1"/>
              <a:t>стабильность</a:t>
            </a:r>
            <a:r>
              <a:rPr lang="en-US" sz="1300" dirty="0"/>
              <a:t> и </a:t>
            </a:r>
            <a:r>
              <a:rPr lang="en-US" sz="1300" dirty="0" err="1"/>
              <a:t>качество</a:t>
            </a:r>
            <a:r>
              <a:rPr lang="en-US" sz="1300" dirty="0"/>
              <a:t> </a:t>
            </a:r>
            <a:r>
              <a:rPr lang="en-US" sz="1300" dirty="0" err="1"/>
              <a:t>продукта</a:t>
            </a:r>
            <a:r>
              <a:rPr lang="en-US" sz="13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010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7A08A05E-E48A-47D3-A400-8F13209F84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4060" b="4060"/>
          <a:stretch/>
        </p:blipFill>
        <p:spPr>
          <a:xfrm>
            <a:off x="414338" y="481013"/>
            <a:ext cx="11368087" cy="5875337"/>
          </a:xfrm>
          <a:solidFill>
            <a:schemeClr val="bg1"/>
          </a:solidFill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E045A4A-FCD5-45F9-BAA5-6392FFA6F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1383" y="2945761"/>
            <a:ext cx="8789234" cy="1220477"/>
          </a:xfrm>
        </p:spPr>
        <p:txBody>
          <a:bodyPr>
            <a:noAutofit/>
          </a:bodyPr>
          <a:lstStyle/>
          <a:p>
            <a:r>
              <a:rPr lang="ru-RU" sz="4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АНАЛИЗ ПРИМЕРОВ ТЕСТИРОВАНИЯ</a:t>
            </a:r>
            <a:endParaRPr lang="en-US" sz="48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A9F29855-D23A-46E1-A80E-67AE8AA81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49083" y="-2138984"/>
            <a:ext cx="8789234" cy="1220477"/>
          </a:xfrm>
        </p:spPr>
        <p:txBody>
          <a:bodyPr>
            <a:noAutofit/>
          </a:bodyPr>
          <a:lstStyle/>
          <a:p>
            <a:r>
              <a:rPr lang="ru-R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основном, процессы тестирования приложений закрыты и нельзя точно определить, как тестировался тот или иной программный продукт, если об этом не написал кто-нибудь из команды разработчиков или сама компания.</a:t>
            </a:r>
            <a:endParaRPr lang="ru-RU" sz="18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10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2D195-494E-4AF4-B79B-4EF6DC453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успешно проведенного тестирования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1300CA-9B61-4663-91B5-154C924FB004}"/>
              </a:ext>
            </a:extLst>
          </p:cNvPr>
          <p:cNvSpPr txBox="1"/>
          <p:nvPr/>
        </p:nvSpPr>
        <p:spPr>
          <a:xfrm>
            <a:off x="838200" y="1392915"/>
            <a:ext cx="6642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Финансовый маркетплейс «</a:t>
            </a:r>
            <a:r>
              <a:rPr lang="ru-RU" sz="2400" b="1" dirty="0" err="1"/>
              <a:t>Финуслуги</a:t>
            </a:r>
            <a:r>
              <a:rPr lang="ru-RU" sz="2400" b="1" dirty="0"/>
              <a:t>»</a:t>
            </a:r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8297E7-6BE7-4FBD-8DA1-E9804FA5B55D}"/>
              </a:ext>
            </a:extLst>
          </p:cNvPr>
          <p:cNvSpPr txBox="1"/>
          <p:nvPr/>
        </p:nvSpPr>
        <p:spPr>
          <a:xfrm>
            <a:off x="6311334" y="4766201"/>
            <a:ext cx="5254052" cy="11695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i="1" dirty="0"/>
              <a:t>“</a:t>
            </a:r>
            <a:r>
              <a:rPr lang="ru-RU" sz="1400" i="1" dirty="0" err="1"/>
              <a:t>Финуслуги</a:t>
            </a:r>
            <a:r>
              <a:rPr lang="ru-RU" sz="1400" i="1" dirty="0"/>
              <a:t> — знаковый для нас проект. Наша команда тестировщиков освоила новые технологии, научилась писать </a:t>
            </a:r>
            <a:r>
              <a:rPr lang="ru-RU" sz="1400" i="1" dirty="0" err="1"/>
              <a:t>автотесты</a:t>
            </a:r>
            <a:r>
              <a:rPr lang="ru-RU" sz="1400" i="1" dirty="0"/>
              <a:t> и поучаствовала во всех этапах разработки. Но самой интересной частью стала организация процессов.</a:t>
            </a:r>
            <a:r>
              <a:rPr lang="en-US" sz="1400" b="1" i="1" dirty="0"/>
              <a:t>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E217A5-AA52-4041-AE9F-0381B744EBC9}"/>
              </a:ext>
            </a:extLst>
          </p:cNvPr>
          <p:cNvSpPr txBox="1"/>
          <p:nvPr/>
        </p:nvSpPr>
        <p:spPr>
          <a:xfrm>
            <a:off x="810933" y="1982658"/>
            <a:ext cx="536257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Что было сделано</a:t>
            </a:r>
            <a:r>
              <a:rPr lang="en-US" b="1" dirty="0"/>
              <a:t>?</a:t>
            </a:r>
            <a:endParaRPr lang="en-US" dirty="0"/>
          </a:p>
          <a:p>
            <a:pPr marL="342900" indent="-342900">
              <a:buAutoNum type="arabicParenR"/>
            </a:pPr>
            <a:r>
              <a:rPr lang="ru-RU" dirty="0"/>
              <a:t>Разделение тестирования «спринтами»</a:t>
            </a:r>
          </a:p>
          <a:p>
            <a:pPr marL="342900" indent="-342900">
              <a:buAutoNum type="arabicParenR"/>
            </a:pPr>
            <a:r>
              <a:rPr lang="ru-RU" dirty="0"/>
              <a:t>Разработка задач и тест-кейсов к ней</a:t>
            </a:r>
          </a:p>
          <a:p>
            <a:pPr marL="342900" indent="-342900">
              <a:buAutoNum type="arabicParenR"/>
            </a:pPr>
            <a:r>
              <a:rPr lang="ru-RU" dirty="0"/>
              <a:t>Тестирование всех уровней</a:t>
            </a:r>
          </a:p>
          <a:p>
            <a:pPr marL="342900" indent="-342900">
              <a:buAutoNum type="arabicParenR"/>
            </a:pPr>
            <a:r>
              <a:rPr lang="ru-RU" dirty="0"/>
              <a:t>Использование </a:t>
            </a:r>
            <a:r>
              <a:rPr lang="ru-RU" dirty="0" err="1"/>
              <a:t>автотестов</a:t>
            </a:r>
            <a:endParaRPr lang="ru-RU" dirty="0"/>
          </a:p>
          <a:p>
            <a:pPr marL="342900" indent="-342900">
              <a:buAutoNum type="arabicParenR"/>
            </a:pPr>
            <a:r>
              <a:rPr lang="ru-RU" dirty="0"/>
              <a:t>Оценка качества при помощи метрик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CBFBD1-D636-488A-9BF4-CF46AE7BE4B2}"/>
              </a:ext>
            </a:extLst>
          </p:cNvPr>
          <p:cNvSpPr txBox="1"/>
          <p:nvPr/>
        </p:nvSpPr>
        <p:spPr>
          <a:xfrm>
            <a:off x="838201" y="4000667"/>
            <a:ext cx="525405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Что получилось в итоге</a:t>
            </a:r>
            <a:r>
              <a:rPr lang="en-US" b="1" dirty="0"/>
              <a:t>?</a:t>
            </a:r>
            <a:endParaRPr lang="en-US" dirty="0"/>
          </a:p>
          <a:p>
            <a:pPr marL="342900" indent="-342900">
              <a:buAutoNum type="arabicParenR"/>
            </a:pPr>
            <a:r>
              <a:rPr lang="ru-RU" dirty="0"/>
              <a:t>Продукт, удовлетворяющий требованиям пользователей (оценка приложения в </a:t>
            </a:r>
            <a:r>
              <a:rPr lang="en-US" dirty="0"/>
              <a:t>App Store </a:t>
            </a:r>
            <a:r>
              <a:rPr lang="ru-RU" dirty="0"/>
              <a:t>4,8 при 5 тыс. отзывах)</a:t>
            </a:r>
          </a:p>
          <a:p>
            <a:pPr marL="342900" indent="-342900">
              <a:buAutoNum type="arabicParenR"/>
            </a:pPr>
            <a:r>
              <a:rPr lang="ru-RU" dirty="0"/>
              <a:t>Платформа получила Премию Рунета в 2022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E194B45-DC64-49FC-BD98-12C8BA862D2A}"/>
              </a:ext>
            </a:extLst>
          </p:cNvPr>
          <p:cNvGrpSpPr/>
          <p:nvPr/>
        </p:nvGrpSpPr>
        <p:grpSpPr>
          <a:xfrm>
            <a:off x="7137400" y="1542071"/>
            <a:ext cx="3121146" cy="2946895"/>
            <a:chOff x="6790017" y="1574305"/>
            <a:chExt cx="3862229" cy="333681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A5A28D5-69FF-41D5-98D2-13852D25C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90017" y="2181028"/>
              <a:ext cx="3000375" cy="2730095"/>
            </a:xfrm>
            <a:prstGeom prst="rect">
              <a:avLst/>
            </a:prstGeom>
          </p:spPr>
        </p:pic>
        <p:pic>
          <p:nvPicPr>
            <p:cNvPr id="20486" name="Picture 6" descr="Мобильное приложение - ФинУслуги">
              <a:extLst>
                <a:ext uri="{FF2B5EF4-FFF2-40B4-BE49-F238E27FC236}">
                  <a16:creationId xmlns:a16="http://schemas.microsoft.com/office/drawing/2014/main" id="{5072C7E1-ECA0-4D6C-9E4C-9F9C3F0AD9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8596" y="1574305"/>
              <a:ext cx="1633650" cy="3336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B0DC9D7-A00A-4F3B-A6D7-93DC4179B339}"/>
              </a:ext>
            </a:extLst>
          </p:cNvPr>
          <p:cNvSpPr txBox="1"/>
          <p:nvPr/>
        </p:nvSpPr>
        <p:spPr>
          <a:xfrm>
            <a:off x="7814080" y="5999632"/>
            <a:ext cx="2248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i="1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Цитата автора </a:t>
            </a:r>
            <a:r>
              <a:rPr lang="ru-RU" sz="1400" i="1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статьи</a:t>
            </a:r>
            <a:endParaRPr lang="ru-RU" sz="1400" i="1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4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2D195-494E-4AF4-B79B-4EF6DC453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неуспешного тестирования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1300CA-9B61-4663-91B5-154C924FB004}"/>
              </a:ext>
            </a:extLst>
          </p:cNvPr>
          <p:cNvSpPr txBox="1"/>
          <p:nvPr/>
        </p:nvSpPr>
        <p:spPr>
          <a:xfrm>
            <a:off x="838200" y="1383766"/>
            <a:ext cx="57454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Неудачное обновление </a:t>
            </a:r>
            <a:r>
              <a:rPr lang="en-US" sz="2400" b="1" dirty="0"/>
              <a:t>Windows 10 </a:t>
            </a:r>
            <a:r>
              <a:rPr lang="ru-RU" sz="2400" b="1" dirty="0"/>
              <a:t>и </a:t>
            </a:r>
            <a:r>
              <a:rPr lang="en-US" sz="2400" b="1" dirty="0"/>
              <a:t>OneDrive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CBFBD1-D636-488A-9BF4-CF46AE7BE4B2}"/>
              </a:ext>
            </a:extLst>
          </p:cNvPr>
          <p:cNvSpPr txBox="1"/>
          <p:nvPr/>
        </p:nvSpPr>
        <p:spPr>
          <a:xfrm>
            <a:off x="838200" y="4383025"/>
            <a:ext cx="653876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Итоги:</a:t>
            </a:r>
            <a:endParaRPr lang="en-US" dirty="0"/>
          </a:p>
          <a:p>
            <a:pPr marL="342900" indent="-342900">
              <a:buAutoNum type="arabicParenR"/>
            </a:pPr>
            <a:r>
              <a:rPr lang="ru-RU" sz="1600" dirty="0"/>
              <a:t>Потеря файлов некоторых пользователей, что оставило негативный опыт использования</a:t>
            </a:r>
          </a:p>
          <a:p>
            <a:pPr marL="342900" indent="-342900">
              <a:buAutoNum type="arabicParenR"/>
            </a:pPr>
            <a:r>
              <a:rPr lang="en-US" sz="1600" dirty="0"/>
              <a:t>Microsoft </a:t>
            </a:r>
            <a:r>
              <a:rPr lang="ru-RU" sz="1600" dirty="0"/>
              <a:t>отозвала обновление и исправила ошибку</a:t>
            </a:r>
          </a:p>
          <a:p>
            <a:pPr marL="342900" indent="-342900">
              <a:buAutoNum type="arabicParenR"/>
            </a:pPr>
            <a:r>
              <a:rPr lang="ru-RU" sz="1600" dirty="0"/>
              <a:t>Microsoft приняла ряд мер для улучшения тестирования обновлений Windows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6166F-9D11-4BEC-B9C4-0E45297C60A5}"/>
              </a:ext>
            </a:extLst>
          </p:cNvPr>
          <p:cNvSpPr txBox="1"/>
          <p:nvPr/>
        </p:nvSpPr>
        <p:spPr>
          <a:xfrm>
            <a:off x="733425" y="2390953"/>
            <a:ext cx="574548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Обновление Windows 10</a:t>
            </a:r>
            <a:r>
              <a:rPr lang="en-US" sz="1600" dirty="0"/>
              <a:t> </a:t>
            </a:r>
            <a:r>
              <a:rPr lang="ru-RU" sz="1600" dirty="0"/>
              <a:t>от 3 октября 2018 года удаляло файлы из папок с документами и картинками.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Если локальные файлы не были синхронизированы с </a:t>
            </a:r>
            <a:r>
              <a:rPr lang="en-US" sz="1600" dirty="0"/>
              <a:t>OneDrive (</a:t>
            </a:r>
            <a:r>
              <a:rPr lang="ru-RU" sz="1600" dirty="0"/>
              <a:t>не имели копию в облаке), то они безвозвратно удалялись автоматически.</a:t>
            </a:r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AD7655-6CF5-444F-8608-A80560A6D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463" y="3562433"/>
            <a:ext cx="3077530" cy="245180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3558" name="Picture 6" descr="Майское обновление Windows 10 «сломало» функцию OneDrive Files On-Demand у  некоторых пользователей / Хабр">
            <a:extLst>
              <a:ext uri="{FF2B5EF4-FFF2-40B4-BE49-F238E27FC236}">
                <a16:creationId xmlns:a16="http://schemas.microsoft.com/office/drawing/2014/main" id="{98C1BDF9-C817-43C1-BBE5-8F8FAA645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483" y="1449135"/>
            <a:ext cx="4138317" cy="200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A630B4-56A2-44DF-BF23-68A4F10F03C6}"/>
              </a:ext>
            </a:extLst>
          </p:cNvPr>
          <p:cNvSpPr txBox="1"/>
          <p:nvPr/>
        </p:nvSpPr>
        <p:spPr>
          <a:xfrm>
            <a:off x="8036889" y="5992237"/>
            <a:ext cx="27526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i="1" dirty="0"/>
              <a:t>Пользователь потерял 220ГБ файлов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184726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562997"/>
            <a:ext cx="4943764" cy="4266303"/>
          </a:xfrm>
        </p:spPr>
        <p:txBody>
          <a:bodyPr>
            <a:noAutofit/>
          </a:bodyPr>
          <a:lstStyle/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ru-RU" sz="1800" b="1" dirty="0"/>
              <a:t>Использование нейросетей и моделей машинного обучения</a:t>
            </a:r>
            <a:r>
              <a:rPr lang="ru-RU" sz="1800" dirty="0"/>
              <a:t> для создания и оптимизации тестов</a:t>
            </a:r>
          </a:p>
          <a:p>
            <a:pPr marL="0"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ru-RU" sz="1800" b="1" dirty="0"/>
              <a:t>Автоматическое тестирование без сценариев</a:t>
            </a:r>
            <a:r>
              <a:rPr lang="ru-RU" sz="1800" dirty="0"/>
              <a:t> для минимизации использования кода</a:t>
            </a:r>
          </a:p>
          <a:p>
            <a:pPr marL="0"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ru-RU" sz="1800" b="1" dirty="0"/>
              <a:t>Интеграция с </a:t>
            </a:r>
            <a:r>
              <a:rPr lang="en-US" sz="1800" b="1" dirty="0"/>
              <a:t>DevOps</a:t>
            </a:r>
            <a:r>
              <a:rPr lang="ru-RU" sz="1800" dirty="0"/>
              <a:t>, что обеспечит непрерывное тестирование, автоматизацию, экономию ресурсов и времени.</a:t>
            </a:r>
          </a:p>
          <a:p>
            <a:pPr marL="0"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ru-RU" sz="1800" b="1" dirty="0"/>
              <a:t>Фокус на пользовательский опыт</a:t>
            </a:r>
            <a:r>
              <a:rPr lang="ru-RU" sz="1800" dirty="0"/>
              <a:t>, больший акцент на </a:t>
            </a:r>
            <a:r>
              <a:rPr lang="en-US" sz="1800" dirty="0"/>
              <a:t>UX</a:t>
            </a:r>
            <a:r>
              <a:rPr lang="ru-RU" sz="1800" dirty="0"/>
              <a:t>-тестирование</a:t>
            </a:r>
            <a:endParaRPr lang="en-US" sz="1800" dirty="0"/>
          </a:p>
        </p:txBody>
      </p:sp>
      <p:sp>
        <p:nvSpPr>
          <p:cNvPr id="41" name="Title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4943764" cy="583800"/>
          </a:xfrm>
        </p:spPr>
        <p:txBody>
          <a:bodyPr/>
          <a:lstStyle/>
          <a:p>
            <a:r>
              <a:rPr lang="ru-RU" dirty="0"/>
              <a:t>Будущие направления и перспективы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579750-C3D1-43B4-8496-947AA8459D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0349" t="8552" r="10349" b="9756"/>
          <a:stretch/>
        </p:blipFill>
        <p:spPr>
          <a:xfrm>
            <a:off x="6546475" y="2044700"/>
            <a:ext cx="5079298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70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67866" y="3446991"/>
            <a:ext cx="4690709" cy="30088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250" dirty="0"/>
              <a:t>Тестирование не только </a:t>
            </a:r>
            <a:r>
              <a:rPr lang="ru-RU" sz="1250" b="1" dirty="0"/>
              <a:t>выявляет</a:t>
            </a:r>
            <a:r>
              <a:rPr lang="ru-RU" sz="1250" dirty="0"/>
              <a:t> </a:t>
            </a:r>
            <a:r>
              <a:rPr lang="ru-RU" sz="1250" b="1" dirty="0"/>
              <a:t>дефекты и уязвимости </a:t>
            </a:r>
            <a:r>
              <a:rPr lang="ru-RU" sz="1250" dirty="0"/>
              <a:t>на различных этапах разработки, но и способствует повышению </a:t>
            </a:r>
            <a:r>
              <a:rPr lang="ru-RU" sz="1250" b="1" dirty="0"/>
              <a:t>надежности, производительности и удобства использования </a:t>
            </a:r>
            <a:r>
              <a:rPr lang="ru-RU" sz="1250" dirty="0"/>
              <a:t>конечного продукта.</a:t>
            </a:r>
          </a:p>
          <a:p>
            <a:pPr marL="0" indent="0">
              <a:buNone/>
            </a:pPr>
            <a:r>
              <a:rPr lang="ru-RU" sz="1250" dirty="0"/>
              <a:t>Эффективное тестирование и обеспечение качества являются основой для создания </a:t>
            </a:r>
            <a:r>
              <a:rPr lang="ru-RU" sz="1250" b="1" dirty="0"/>
              <a:t>устойчивых и</a:t>
            </a:r>
            <a:r>
              <a:rPr lang="ru-RU" sz="1250" dirty="0"/>
              <a:t> </a:t>
            </a:r>
            <a:r>
              <a:rPr lang="ru-RU" sz="1250" b="1" dirty="0"/>
              <a:t>конкурентоспособных программных решений</a:t>
            </a:r>
            <a:r>
              <a:rPr lang="ru-RU" sz="1250" dirty="0"/>
              <a:t>.</a:t>
            </a:r>
            <a:endParaRPr lang="en-US" sz="1250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</a:t>
            </a:r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4FE80A2-965E-4185-A874-E2C5532D47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/>
          <a:stretch/>
        </p:blipFill>
        <p:spPr>
          <a:xfrm>
            <a:off x="0" y="0"/>
            <a:ext cx="9298096" cy="6858000"/>
          </a:xfrm>
        </p:spPr>
      </p:pic>
    </p:spTree>
    <p:extLst>
      <p:ext uri="{BB962C8B-B14F-4D97-AF65-F5344CB8AC3E}">
        <p14:creationId xmlns:p14="http://schemas.microsoft.com/office/powerpoint/2010/main" val="392002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EE426709-1B8F-408D-8C92-11763CE95F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0180" y="3022600"/>
            <a:ext cx="6891594" cy="882804"/>
          </a:xfrm>
        </p:spPr>
        <p:txBody>
          <a:bodyPr>
            <a:noAutofit/>
          </a:bodyPr>
          <a:lstStyle/>
          <a:p>
            <a:r>
              <a:rPr lang="ru-RU" sz="44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Спасибо за внимание!</a:t>
            </a:r>
            <a:endParaRPr lang="en-US" sz="4400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Picture 2" descr="How Alien Monster emoji looks on Apple.">
            <a:extLst>
              <a:ext uri="{FF2B5EF4-FFF2-40B4-BE49-F238E27FC236}">
                <a16:creationId xmlns:a16="http://schemas.microsoft.com/office/drawing/2014/main" id="{9F35C5E8-7F20-4729-89CE-EA359BABC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259" y="2710349"/>
            <a:ext cx="718651" cy="71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16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518FD2E-68FA-4E99-B237-2865F310171E}"/>
              </a:ext>
            </a:extLst>
          </p:cNvPr>
          <p:cNvCxnSpPr>
            <a:cxnSpLocks/>
          </p:cNvCxnSpPr>
          <p:nvPr/>
        </p:nvCxnSpPr>
        <p:spPr>
          <a:xfrm flipV="1">
            <a:off x="3093039" y="3675655"/>
            <a:ext cx="8679861" cy="118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Краткая историческая справка</a:t>
            </a:r>
            <a:endParaRPr lang="en-US" dirty="0"/>
          </a:p>
        </p:txBody>
      </p:sp>
      <p:sp>
        <p:nvSpPr>
          <p:cNvPr id="5" name="Google Shape;420;p44">
            <a:extLst>
              <a:ext uri="{FF2B5EF4-FFF2-40B4-BE49-F238E27FC236}">
                <a16:creationId xmlns:a16="http://schemas.microsoft.com/office/drawing/2014/main" id="{8BDD384E-7BD0-4ECB-8DA1-F39D4CCF1F4A}"/>
              </a:ext>
            </a:extLst>
          </p:cNvPr>
          <p:cNvSpPr txBox="1"/>
          <p:nvPr/>
        </p:nvSpPr>
        <p:spPr>
          <a:xfrm>
            <a:off x="1360405" y="3336421"/>
            <a:ext cx="1715191" cy="716690"/>
          </a:xfrm>
          <a:prstGeom prst="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u-RU" sz="1600" b="1" i="1" dirty="0">
                <a:solidFill>
                  <a:schemeClr val="bg1"/>
                </a:solidFill>
                <a:cs typeface="Segoe UI" panose="020B0502040204020203" pitchFamily="34" charset="0"/>
              </a:rPr>
              <a:t>1950 – 60 гг.</a:t>
            </a:r>
            <a:endParaRPr lang="en-US" sz="1600" b="1" i="1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12" name="Google Shape;420;p44">
            <a:extLst>
              <a:ext uri="{FF2B5EF4-FFF2-40B4-BE49-F238E27FC236}">
                <a16:creationId xmlns:a16="http://schemas.microsoft.com/office/drawing/2014/main" id="{108BD13B-B3DA-4E68-8EDC-F91AAE622A94}"/>
              </a:ext>
            </a:extLst>
          </p:cNvPr>
          <p:cNvSpPr txBox="1"/>
          <p:nvPr/>
        </p:nvSpPr>
        <p:spPr>
          <a:xfrm>
            <a:off x="3247527" y="3339370"/>
            <a:ext cx="1715191" cy="716690"/>
          </a:xfrm>
          <a:prstGeom prst="rect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u-RU" sz="1600" b="1" i="1" dirty="0">
                <a:solidFill>
                  <a:schemeClr val="bg1"/>
                </a:solidFill>
                <a:cs typeface="Segoe UI" panose="020B0502040204020203" pitchFamily="34" charset="0"/>
              </a:rPr>
              <a:t>1970-е гг.</a:t>
            </a:r>
            <a:endParaRPr lang="en-US" sz="1600" b="1" i="1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13" name="Google Shape;420;p44">
            <a:extLst>
              <a:ext uri="{FF2B5EF4-FFF2-40B4-BE49-F238E27FC236}">
                <a16:creationId xmlns:a16="http://schemas.microsoft.com/office/drawing/2014/main" id="{55546945-3844-463F-9941-9F3686487C18}"/>
              </a:ext>
            </a:extLst>
          </p:cNvPr>
          <p:cNvSpPr txBox="1"/>
          <p:nvPr/>
        </p:nvSpPr>
        <p:spPr>
          <a:xfrm>
            <a:off x="5171952" y="3331751"/>
            <a:ext cx="1715191" cy="716690"/>
          </a:xfrm>
          <a:prstGeom prst="rect">
            <a:avLst/>
          </a:prstGeom>
          <a:blipFill dpi="0"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20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u-RU" sz="1600" b="1" i="1" dirty="0">
                <a:solidFill>
                  <a:schemeClr val="bg1"/>
                </a:solidFill>
                <a:cs typeface="Segoe UI" panose="020B0502040204020203" pitchFamily="34" charset="0"/>
              </a:rPr>
              <a:t>1980-е гг.</a:t>
            </a:r>
          </a:p>
        </p:txBody>
      </p:sp>
      <p:sp>
        <p:nvSpPr>
          <p:cNvPr id="14" name="Google Shape;420;p44">
            <a:extLst>
              <a:ext uri="{FF2B5EF4-FFF2-40B4-BE49-F238E27FC236}">
                <a16:creationId xmlns:a16="http://schemas.microsoft.com/office/drawing/2014/main" id="{9BC3848D-63E2-4330-AAEA-0234FD8A04FB}"/>
              </a:ext>
            </a:extLst>
          </p:cNvPr>
          <p:cNvSpPr txBox="1"/>
          <p:nvPr/>
        </p:nvSpPr>
        <p:spPr>
          <a:xfrm>
            <a:off x="7113443" y="3311633"/>
            <a:ext cx="1715191" cy="716690"/>
          </a:xfrm>
          <a:prstGeom prst="rect">
            <a:avLst/>
          </a:prstGeom>
          <a:blipFill dpi="0"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r"/>
          </a:blip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u-RU" sz="1600" b="1" i="1" dirty="0">
                <a:solidFill>
                  <a:schemeClr val="bg1"/>
                </a:solidFill>
                <a:cs typeface="Segoe UI" panose="020B0502040204020203" pitchFamily="34" charset="0"/>
              </a:rPr>
              <a:t>1990-е гг.</a:t>
            </a:r>
            <a:endParaRPr lang="en-US" sz="1600" b="1" i="1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15" name="Google Shape;420;p44">
            <a:extLst>
              <a:ext uri="{FF2B5EF4-FFF2-40B4-BE49-F238E27FC236}">
                <a16:creationId xmlns:a16="http://schemas.microsoft.com/office/drawing/2014/main" id="{1AE4DD7F-1374-4500-9315-3765FD151F65}"/>
              </a:ext>
            </a:extLst>
          </p:cNvPr>
          <p:cNvSpPr txBox="1"/>
          <p:nvPr/>
        </p:nvSpPr>
        <p:spPr>
          <a:xfrm>
            <a:off x="9098962" y="3307824"/>
            <a:ext cx="1715191" cy="716690"/>
          </a:xfrm>
          <a:prstGeom prst="rect">
            <a:avLst/>
          </a:prstGeom>
          <a:blipFill dpi="0"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u-RU" sz="1600" b="1" i="1" dirty="0">
                <a:solidFill>
                  <a:schemeClr val="bg1"/>
                </a:solidFill>
                <a:cs typeface="Segoe UI" panose="020B0502040204020203" pitchFamily="34" charset="0"/>
              </a:rPr>
              <a:t>2000-е гг.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DA8DCE-C148-476C-847E-0981B2B1897E}"/>
              </a:ext>
            </a:extLst>
          </p:cNvPr>
          <p:cNvSpPr/>
          <p:nvPr/>
        </p:nvSpPr>
        <p:spPr>
          <a:xfrm>
            <a:off x="2238264" y="2206685"/>
            <a:ext cx="3733717" cy="771792"/>
          </a:xfrm>
          <a:prstGeom prst="rect">
            <a:avLst/>
          </a:prstGeom>
          <a:ln>
            <a:solidFill>
              <a:srgbClr val="70B2E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/>
              <a:t>Тестирование направлено на проверку соответствия программы требованиям и выявление условий её некорректной работы.</a:t>
            </a:r>
            <a:endParaRPr lang="en-US" sz="12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8F18B6-E07B-44CA-AF3B-984FC641B02B}"/>
              </a:ext>
            </a:extLst>
          </p:cNvPr>
          <p:cNvSpPr/>
          <p:nvPr/>
        </p:nvSpPr>
        <p:spPr>
          <a:xfrm>
            <a:off x="453641" y="4327662"/>
            <a:ext cx="3528717" cy="1571880"/>
          </a:xfrm>
          <a:prstGeom prst="rect">
            <a:avLst/>
          </a:prstGeom>
          <a:ln>
            <a:solidFill>
              <a:srgbClr val="70B2E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/>
              <a:t>Тестирование стало отделённым этапом разработки ПО, с концепцией «исчерпывающего тестирования». Выяснилось, что это невозможно из-за огромного числа путей и данных, и сложностей в выявлении проблем в документации.</a:t>
            </a:r>
            <a:endParaRPr lang="en-US" sz="12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5840005-6B9D-4E8D-A79C-6A9BE696940D}"/>
              </a:ext>
            </a:extLst>
          </p:cNvPr>
          <p:cNvCxnSpPr>
            <a:cxnSpLocks/>
            <a:stCxn id="5" idx="2"/>
            <a:endCxn id="24" idx="0"/>
          </p:cNvCxnSpPr>
          <p:nvPr/>
        </p:nvCxnSpPr>
        <p:spPr>
          <a:xfrm flipH="1">
            <a:off x="2218000" y="4053111"/>
            <a:ext cx="1" cy="274551"/>
          </a:xfrm>
          <a:prstGeom prst="line">
            <a:avLst/>
          </a:prstGeom>
          <a:ln w="19050">
            <a:solidFill>
              <a:srgbClr val="EA5F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07A5E91-5C30-4445-B7C3-DEC700E0BF4B}"/>
              </a:ext>
            </a:extLst>
          </p:cNvPr>
          <p:cNvCxnSpPr>
            <a:cxnSpLocks/>
            <a:stCxn id="23" idx="2"/>
            <a:endCxn id="12" idx="0"/>
          </p:cNvCxnSpPr>
          <p:nvPr/>
        </p:nvCxnSpPr>
        <p:spPr>
          <a:xfrm>
            <a:off x="4105123" y="2978477"/>
            <a:ext cx="0" cy="360893"/>
          </a:xfrm>
          <a:prstGeom prst="line">
            <a:avLst/>
          </a:prstGeom>
          <a:ln w="19050">
            <a:solidFill>
              <a:srgbClr val="EA5F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F0A3651-6C5F-452F-B1E7-33C32AA0BB81}"/>
              </a:ext>
            </a:extLst>
          </p:cNvPr>
          <p:cNvCxnSpPr>
            <a:cxnSpLocks/>
            <a:stCxn id="52" idx="2"/>
            <a:endCxn id="14" idx="0"/>
          </p:cNvCxnSpPr>
          <p:nvPr/>
        </p:nvCxnSpPr>
        <p:spPr>
          <a:xfrm>
            <a:off x="7971039" y="2923973"/>
            <a:ext cx="0" cy="387660"/>
          </a:xfrm>
          <a:prstGeom prst="line">
            <a:avLst/>
          </a:prstGeom>
          <a:ln w="19050">
            <a:solidFill>
              <a:srgbClr val="EA5F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6725369A-27C2-4F53-A81D-B46B95890952}"/>
              </a:ext>
            </a:extLst>
          </p:cNvPr>
          <p:cNvSpPr/>
          <p:nvPr/>
        </p:nvSpPr>
        <p:spPr>
          <a:xfrm>
            <a:off x="4328073" y="4820233"/>
            <a:ext cx="3402950" cy="1208140"/>
          </a:xfrm>
          <a:prstGeom prst="rect">
            <a:avLst/>
          </a:prstGeom>
          <a:ln>
            <a:solidFill>
              <a:srgbClr val="70B2E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/>
              <a:t>Тестирование стало применяться на всех этапах разработки ПО, позволяя быстро выявлять и предотвращать проблемы.</a:t>
            </a:r>
          </a:p>
          <a:p>
            <a:pPr algn="ctr"/>
            <a:r>
              <a:rPr lang="ru-RU" sz="1200" dirty="0"/>
              <a:t>Развивались методологии тестирования и началась автоматизация тестирования.</a:t>
            </a:r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ED10E96-8928-47A4-AE27-1AE18AFDB91B}"/>
              </a:ext>
            </a:extLst>
          </p:cNvPr>
          <p:cNvCxnSpPr>
            <a:cxnSpLocks/>
            <a:stCxn id="13" idx="2"/>
            <a:endCxn id="45" idx="0"/>
          </p:cNvCxnSpPr>
          <p:nvPr/>
        </p:nvCxnSpPr>
        <p:spPr>
          <a:xfrm>
            <a:off x="6029548" y="4048441"/>
            <a:ext cx="0" cy="771792"/>
          </a:xfrm>
          <a:prstGeom prst="line">
            <a:avLst/>
          </a:prstGeom>
          <a:ln w="19050">
            <a:solidFill>
              <a:srgbClr val="EA5F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0BCB886-390F-4736-B888-51A9EEF17539}"/>
              </a:ext>
            </a:extLst>
          </p:cNvPr>
          <p:cNvSpPr/>
          <p:nvPr/>
        </p:nvSpPr>
        <p:spPr>
          <a:xfrm>
            <a:off x="6151653" y="1616582"/>
            <a:ext cx="3638772" cy="1307391"/>
          </a:xfrm>
          <a:prstGeom prst="rect">
            <a:avLst/>
          </a:prstGeom>
          <a:ln>
            <a:solidFill>
              <a:srgbClr val="70B2E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/>
              <a:t>Тестирование эволюционировало в процесс обеспечения качества, охватывающий весь цикл разработки ПО. Это способствовало развитию методологий и появлению инструментов для управления и автоматизации тестирования.</a:t>
            </a:r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B560847-5CA5-4A5C-ACBC-C60196E66075}"/>
              </a:ext>
            </a:extLst>
          </p:cNvPr>
          <p:cNvSpPr/>
          <p:nvPr/>
        </p:nvSpPr>
        <p:spPr>
          <a:xfrm>
            <a:off x="8255084" y="4327662"/>
            <a:ext cx="3402947" cy="1509453"/>
          </a:xfrm>
          <a:prstGeom prst="rect">
            <a:avLst/>
          </a:prstGeom>
          <a:ln>
            <a:solidFill>
              <a:srgbClr val="70B2E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/>
              <a:t>Развитие новых методологий и разработка под управлением тестированием.</a:t>
            </a:r>
          </a:p>
          <a:p>
            <a:pPr algn="ctr"/>
            <a:r>
              <a:rPr lang="ru-RU" sz="1200" dirty="0"/>
              <a:t>Автоматизация стала стандартом. </a:t>
            </a:r>
          </a:p>
          <a:p>
            <a:pPr algn="ctr"/>
            <a:r>
              <a:rPr lang="ru-RU" sz="1200" dirty="0"/>
              <a:t>Фокус сместился на способность программы эффективно решать задачи пользователей, а не только соответствовать требованиям.</a:t>
            </a:r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3E6C597-FF5F-4218-A4EE-FB370990D132}"/>
              </a:ext>
            </a:extLst>
          </p:cNvPr>
          <p:cNvCxnSpPr>
            <a:cxnSpLocks/>
            <a:stCxn id="15" idx="2"/>
            <a:endCxn id="53" idx="0"/>
          </p:cNvCxnSpPr>
          <p:nvPr/>
        </p:nvCxnSpPr>
        <p:spPr>
          <a:xfrm>
            <a:off x="9956558" y="4024514"/>
            <a:ext cx="0" cy="303148"/>
          </a:xfrm>
          <a:prstGeom prst="line">
            <a:avLst/>
          </a:prstGeom>
          <a:ln w="19050">
            <a:solidFill>
              <a:srgbClr val="EA5F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80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типы тестирования">
            <a:extLst>
              <a:ext uri="{FF2B5EF4-FFF2-40B4-BE49-F238E27FC236}">
                <a16:creationId xmlns:a16="http://schemas.microsoft.com/office/drawing/2014/main" id="{2736E4E1-FF9F-4844-9309-46D083FC7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1336952"/>
            <a:ext cx="10337800" cy="482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0">
            <a:extLst>
              <a:ext uri="{FF2B5EF4-FFF2-40B4-BE49-F238E27FC236}">
                <a16:creationId xmlns:a16="http://schemas.microsoft.com/office/drawing/2014/main" id="{FC1F22B9-8D61-4D14-A69C-C8683C383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/>
          <a:lstStyle/>
          <a:p>
            <a:r>
              <a:rPr lang="ru-RU" dirty="0"/>
              <a:t>Классификация видов тестирования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AE1A3B-6E6D-4CC4-A0F3-6E52A0175ED5}"/>
              </a:ext>
            </a:extLst>
          </p:cNvPr>
          <p:cNvSpPr txBox="1"/>
          <p:nvPr/>
        </p:nvSpPr>
        <p:spPr>
          <a:xfrm>
            <a:off x="517019" y="6006530"/>
            <a:ext cx="8545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i="1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Страшно…</a:t>
            </a:r>
            <a:endParaRPr lang="en-US" sz="900" i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16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 типов тестирования по целям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DB8E5A-B6D1-4D7F-B68B-C2C72C6D8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69" y="2176800"/>
            <a:ext cx="10508731" cy="30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9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54B4CE1-8739-42BE-AD4A-F7E6507569C2}"/>
              </a:ext>
            </a:extLst>
          </p:cNvPr>
          <p:cNvSpPr/>
          <p:nvPr/>
        </p:nvSpPr>
        <p:spPr>
          <a:xfrm>
            <a:off x="8123550" y="1450507"/>
            <a:ext cx="3453512" cy="45933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50" b="1" dirty="0">
                <a:solidFill>
                  <a:schemeClr val="tx1"/>
                </a:solidFill>
              </a:rPr>
              <a:t>Этапы проведения тестирования:</a:t>
            </a:r>
          </a:p>
          <a:p>
            <a:pPr algn="ctr"/>
            <a:endParaRPr lang="en-US" sz="1450" dirty="0">
              <a:solidFill>
                <a:schemeClr val="tx1"/>
              </a:solidFill>
            </a:endParaRPr>
          </a:p>
          <a:p>
            <a:pPr algn="ctr"/>
            <a:r>
              <a:rPr lang="ru-RU" sz="1450" dirty="0">
                <a:solidFill>
                  <a:schemeClr val="tx1"/>
                </a:solidFill>
              </a:rPr>
              <a:t>1) </a:t>
            </a:r>
            <a:r>
              <a:rPr lang="ru-RU" sz="1450" b="1" dirty="0">
                <a:solidFill>
                  <a:schemeClr val="tx1"/>
                </a:solidFill>
              </a:rPr>
              <a:t>Определение входных данных для тестирования</a:t>
            </a:r>
            <a:r>
              <a:rPr lang="ru-RU" sz="1450" dirty="0">
                <a:solidFill>
                  <a:schemeClr val="tx1"/>
                </a:solidFill>
              </a:rPr>
              <a:t>: выбор функций и условий для тестирования.</a:t>
            </a:r>
          </a:p>
          <a:p>
            <a:pPr algn="ctr"/>
            <a:endParaRPr lang="ru-RU" sz="1450" dirty="0">
              <a:solidFill>
                <a:schemeClr val="tx1"/>
              </a:solidFill>
            </a:endParaRPr>
          </a:p>
          <a:p>
            <a:pPr algn="ctr"/>
            <a:r>
              <a:rPr lang="ru-RU" sz="1450" dirty="0">
                <a:solidFill>
                  <a:schemeClr val="tx1"/>
                </a:solidFill>
              </a:rPr>
              <a:t>2) </a:t>
            </a:r>
            <a:r>
              <a:rPr lang="ru-RU" sz="1450" b="1" dirty="0">
                <a:solidFill>
                  <a:schemeClr val="tx1"/>
                </a:solidFill>
              </a:rPr>
              <a:t>Определение ожидаемых результатов</a:t>
            </a:r>
            <a:r>
              <a:rPr lang="ru-RU" sz="1450" dirty="0">
                <a:solidFill>
                  <a:schemeClr val="tx1"/>
                </a:solidFill>
              </a:rPr>
              <a:t>: создание входных данных и ожиданий по спецификациям.</a:t>
            </a:r>
          </a:p>
          <a:p>
            <a:pPr algn="ctr"/>
            <a:endParaRPr lang="ru-RU" sz="1450" dirty="0">
              <a:solidFill>
                <a:schemeClr val="tx1"/>
              </a:solidFill>
            </a:endParaRPr>
          </a:p>
          <a:p>
            <a:pPr algn="ctr"/>
            <a:r>
              <a:rPr lang="ru-RU" sz="1450" dirty="0">
                <a:solidFill>
                  <a:schemeClr val="tx1"/>
                </a:solidFill>
              </a:rPr>
              <a:t>3) </a:t>
            </a:r>
            <a:r>
              <a:rPr lang="ru-RU" sz="1450" b="1" dirty="0">
                <a:solidFill>
                  <a:schemeClr val="tx1"/>
                </a:solidFill>
              </a:rPr>
              <a:t>Выполнение тестовых сценариев</a:t>
            </a:r>
            <a:r>
              <a:rPr lang="ru-RU" sz="1450" dirty="0">
                <a:solidFill>
                  <a:schemeClr val="tx1"/>
                </a:solidFill>
              </a:rPr>
              <a:t>: запуск тестов и запись результатов.</a:t>
            </a:r>
          </a:p>
          <a:p>
            <a:pPr algn="ctr"/>
            <a:endParaRPr lang="ru-RU" sz="1450" dirty="0">
              <a:solidFill>
                <a:schemeClr val="tx1"/>
              </a:solidFill>
            </a:endParaRPr>
          </a:p>
          <a:p>
            <a:pPr algn="ctr"/>
            <a:r>
              <a:rPr lang="ru-RU" sz="1450" dirty="0">
                <a:solidFill>
                  <a:schemeClr val="tx1"/>
                </a:solidFill>
              </a:rPr>
              <a:t>4) </a:t>
            </a:r>
            <a:r>
              <a:rPr lang="ru-RU" sz="1450" b="1" dirty="0">
                <a:solidFill>
                  <a:schemeClr val="tx1"/>
                </a:solidFill>
              </a:rPr>
              <a:t>Сравнение фактических и ожидаемых результатов</a:t>
            </a:r>
            <a:r>
              <a:rPr lang="ru-RU" sz="1450" dirty="0">
                <a:solidFill>
                  <a:schemeClr val="tx1"/>
                </a:solidFill>
              </a:rPr>
              <a:t>: анализ отклонений для проверки корректности работы системы.</a:t>
            </a:r>
            <a:endParaRPr lang="en-US" sz="1450" dirty="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95E0EB3-ED19-43B1-A458-3561377F9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993" y="1264837"/>
            <a:ext cx="301359" cy="301359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625" y="681037"/>
            <a:ext cx="10515600" cy="583800"/>
          </a:xfrm>
        </p:spPr>
        <p:txBody>
          <a:bodyPr/>
          <a:lstStyle/>
          <a:p>
            <a:r>
              <a:rPr lang="ru-RU" dirty="0"/>
              <a:t>Функциональное тестирование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43AD6-A4F2-4B1C-9B62-9EE39817C7FC}"/>
              </a:ext>
            </a:extLst>
          </p:cNvPr>
          <p:cNvSpPr txBox="1"/>
          <p:nvPr/>
        </p:nvSpPr>
        <p:spPr>
          <a:xfrm>
            <a:off x="670694" y="1754013"/>
            <a:ext cx="72744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Функциональное тестирование (</a:t>
            </a:r>
            <a:r>
              <a:rPr lang="en-US" sz="20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Functional testing</a:t>
            </a:r>
            <a:r>
              <a:rPr lang="ru-RU" sz="20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– проводится для оценки соответствия компонента или системы функциональным требованиям.</a:t>
            </a:r>
            <a:endParaRPr lang="en-US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6B2B9-36B7-49F6-ACCC-D07DE76FBC20}"/>
              </a:ext>
            </a:extLst>
          </p:cNvPr>
          <p:cNvSpPr txBox="1"/>
          <p:nvPr/>
        </p:nvSpPr>
        <p:spPr>
          <a:xfrm>
            <a:off x="517018" y="2965267"/>
            <a:ext cx="74281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cs typeface="Times New Roman" panose="02020603050405020304" pitchFamily="18" charset="0"/>
              </a:rPr>
              <a:t>Фокусируется на выполнении программой </a:t>
            </a:r>
            <a:r>
              <a:rPr lang="ru-RU" b="1" dirty="0">
                <a:solidFill>
                  <a:srgbClr val="000000"/>
                </a:solidFill>
                <a:cs typeface="Times New Roman" panose="02020603050405020304" pitchFamily="18" charset="0"/>
              </a:rPr>
              <a:t>того, что от неё ожидается</a:t>
            </a:r>
            <a:r>
              <a:rPr lang="ru-RU" dirty="0">
                <a:solidFill>
                  <a:srgbClr val="000000"/>
                </a:solidFill>
                <a:cs typeface="Times New Roman" panose="02020603050405020304" pitchFamily="18" charset="0"/>
              </a:rPr>
              <a:t>, и что все её </a:t>
            </a:r>
            <a:r>
              <a:rPr lang="ru-RU" b="1" dirty="0">
                <a:solidFill>
                  <a:srgbClr val="000000"/>
                </a:solidFill>
                <a:cs typeface="Times New Roman" panose="02020603050405020304" pitchFamily="18" charset="0"/>
              </a:rPr>
              <a:t>функции работают корректно</a:t>
            </a:r>
            <a:r>
              <a:rPr lang="ru-RU" dirty="0">
                <a:solidFill>
                  <a:srgbClr val="000000"/>
                </a:solidFill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0000"/>
                </a:solidFill>
                <a:cs typeface="Times New Roman" panose="02020603050405020304" pitchFamily="18" charset="0"/>
              </a:rPr>
              <a:t>Основной подход в </a:t>
            </a:r>
            <a:r>
              <a:rPr lang="ru-RU" dirty="0">
                <a:solidFill>
                  <a:srgbClr val="000000"/>
                </a:solidFill>
                <a:cs typeface="Times New Roman" panose="02020603050405020304" pitchFamily="18" charset="0"/>
              </a:rPr>
              <a:t>– создание тест-кейсов* на основе функциональных требований. Эти тест-кейсы затем используются для проверки каждой функции или особенности программы на соответствие заданным критериям.</a:t>
            </a:r>
            <a:endParaRPr lang="en-US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7EAFB1-EF60-49A4-ADD5-F0FA7F3D4BA0}"/>
              </a:ext>
            </a:extLst>
          </p:cNvPr>
          <p:cNvSpPr txBox="1"/>
          <p:nvPr/>
        </p:nvSpPr>
        <p:spPr>
          <a:xfrm>
            <a:off x="517018" y="5859148"/>
            <a:ext cx="6885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i="1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ru-RU" sz="9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Тест-кейс (Test Case) – набор условий или переменных для проверки корректности работы системы. Тест-кейсы включают описание входных данных, шаги выполнения и ожидаемые результаты.</a:t>
            </a:r>
            <a:endParaRPr lang="en-US" sz="900" i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7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Модульное тестирование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43AD6-A4F2-4B1C-9B62-9EE39817C7FC}"/>
              </a:ext>
            </a:extLst>
          </p:cNvPr>
          <p:cNvSpPr txBox="1"/>
          <p:nvPr/>
        </p:nvSpPr>
        <p:spPr>
          <a:xfrm>
            <a:off x="752474" y="1465867"/>
            <a:ext cx="8651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8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Модульное тестирование –</a:t>
            </a:r>
            <a:r>
              <a:rPr lang="ru-RU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/>
              <a:t>процесс проверки отдельных компонентов* (модулей) ПО на корректность их работы.</a:t>
            </a:r>
            <a:endParaRPr lang="ru-RU" sz="1800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87D8368-8AA4-45EB-BF82-35D5FCF278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6483" r="12416" b="6520"/>
          <a:stretch/>
        </p:blipFill>
        <p:spPr bwMode="auto">
          <a:xfrm>
            <a:off x="7166170" y="2112198"/>
            <a:ext cx="4187630" cy="37041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0438DD-9D9C-4F7D-9B64-AC8B096327C2}"/>
              </a:ext>
            </a:extLst>
          </p:cNvPr>
          <p:cNvSpPr txBox="1"/>
          <p:nvPr/>
        </p:nvSpPr>
        <p:spPr>
          <a:xfrm>
            <a:off x="658667" y="2389377"/>
            <a:ext cx="6096000" cy="2754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702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700" b="1" dirty="0">
                <a:solidFill>
                  <a:srgbClr val="000000"/>
                </a:solidFill>
                <a:cs typeface="Times New Roman" panose="02020603050405020304" pitchFamily="18" charset="0"/>
              </a:rPr>
              <a:t>Цель тестирования модуля </a:t>
            </a:r>
            <a:r>
              <a:rPr lang="ru-RU" sz="17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ru-RU" sz="1700" dirty="0">
                <a:solidFill>
                  <a:srgbClr val="000000"/>
                </a:solidFill>
                <a:cs typeface="Times New Roman" panose="02020603050405020304" pitchFamily="18" charset="0"/>
              </a:rPr>
              <a:t> выявление ошибок и оценка готовности системы к следующему этапу разработки и тестирования.</a:t>
            </a:r>
          </a:p>
          <a:p>
            <a:pPr marL="28702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000000"/>
                </a:solidFill>
                <a:cs typeface="Times New Roman" panose="02020603050405020304" pitchFamily="18" charset="0"/>
              </a:rPr>
              <a:t>Проверяются отдельные функции и методы.</a:t>
            </a:r>
          </a:p>
          <a:p>
            <a:pPr marL="28702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000000"/>
                </a:solidFill>
                <a:cs typeface="Times New Roman" panose="02020603050405020304" pitchFamily="18" charset="0"/>
              </a:rPr>
              <a:t>Фокусируется на функциональности и корректности кода на уровне отдельных функций.</a:t>
            </a:r>
          </a:p>
          <a:p>
            <a:pPr marL="28702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000000"/>
                </a:solidFill>
                <a:cs typeface="Times New Roman" panose="02020603050405020304" pitchFamily="18" charset="0"/>
              </a:rPr>
              <a:t>На этом уровне проще всего обнаружить дефекты, связанные с алгоритмическими ошибками.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D743B0-DC87-4A06-913C-B35C1DC69777}"/>
              </a:ext>
            </a:extLst>
          </p:cNvPr>
          <p:cNvSpPr/>
          <p:nvPr/>
        </p:nvSpPr>
        <p:spPr>
          <a:xfrm>
            <a:off x="669347" y="5394726"/>
            <a:ext cx="6012873" cy="7167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i="1" dirty="0">
                <a:solidFill>
                  <a:schemeClr val="tx1"/>
                </a:solidFill>
              </a:rPr>
              <a:t>* В некоторых источниках отдельно упоминается понятие «компонентное тестирование». Практически, является тем же самым, разница лишь в масштабе и количестве тестируемых компонентов.</a:t>
            </a:r>
            <a:endParaRPr lang="en-US" sz="12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16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Модульное тестирование. Продолжение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CF041-CE93-4C1A-9ADC-687F9941239C}"/>
              </a:ext>
            </a:extLst>
          </p:cNvPr>
          <p:cNvSpPr txBox="1"/>
          <p:nvPr/>
        </p:nvSpPr>
        <p:spPr>
          <a:xfrm>
            <a:off x="635268" y="1429813"/>
            <a:ext cx="6067325" cy="4624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b="1" dirty="0"/>
              <a:t>Пример </a:t>
            </a:r>
            <a:r>
              <a:rPr lang="ru-RU" sz="1600" dirty="0"/>
              <a:t>для операции сложения:</a:t>
            </a:r>
          </a:p>
          <a:p>
            <a:pPr>
              <a:lnSpc>
                <a:spcPct val="150000"/>
              </a:lnSpc>
            </a:pPr>
            <a:r>
              <a:rPr lang="ru-RU" sz="1300" dirty="0"/>
              <a:t>1) Создаем тестовый сценарий, который вызывает функцию сложения с двумя входными аргументами.</a:t>
            </a:r>
          </a:p>
          <a:p>
            <a:pPr>
              <a:lnSpc>
                <a:spcPct val="150000"/>
              </a:lnSpc>
            </a:pPr>
            <a:r>
              <a:rPr lang="ru-RU" sz="1300" dirty="0"/>
              <a:t>2) Результат сложения </a:t>
            </a:r>
            <a:r>
              <a:rPr lang="ru-RU" sz="1300" b="1" dirty="0"/>
              <a:t>двух положительных чисел</a:t>
            </a:r>
            <a:r>
              <a:rPr lang="ru-RU" sz="1300" dirty="0"/>
              <a:t> </a:t>
            </a:r>
            <a:r>
              <a:rPr lang="ru-RU" sz="1300" b="1" dirty="0"/>
              <a:t>правильный</a:t>
            </a:r>
            <a:r>
              <a:rPr lang="ru-RU" sz="1300" dirty="0"/>
              <a:t>.</a:t>
            </a:r>
          </a:p>
          <a:p>
            <a:pPr>
              <a:lnSpc>
                <a:spcPct val="150000"/>
              </a:lnSpc>
            </a:pPr>
            <a:r>
              <a:rPr lang="ru-RU" sz="1300" dirty="0"/>
              <a:t>3) Результат сложения </a:t>
            </a:r>
            <a:r>
              <a:rPr lang="ru-RU" sz="1300" b="1" dirty="0"/>
              <a:t>положительного и отрицательного чисел</a:t>
            </a:r>
            <a:r>
              <a:rPr lang="ru-RU" sz="1300" dirty="0"/>
              <a:t> правильный.</a:t>
            </a:r>
          </a:p>
          <a:p>
            <a:pPr>
              <a:lnSpc>
                <a:spcPct val="150000"/>
              </a:lnSpc>
            </a:pPr>
            <a:r>
              <a:rPr lang="ru-RU" sz="1300" dirty="0"/>
              <a:t>4) Результат сложения </a:t>
            </a:r>
            <a:r>
              <a:rPr lang="ru-RU" sz="1300" b="1" dirty="0"/>
              <a:t>отрицательных чисел</a:t>
            </a:r>
            <a:r>
              <a:rPr lang="ru-RU" sz="1300" dirty="0"/>
              <a:t> правильный.</a:t>
            </a:r>
          </a:p>
          <a:p>
            <a:pPr>
              <a:lnSpc>
                <a:spcPct val="150000"/>
              </a:lnSpc>
            </a:pPr>
            <a:r>
              <a:rPr lang="ru-RU" sz="1300" dirty="0"/>
              <a:t>5) Результат сложения </a:t>
            </a:r>
            <a:r>
              <a:rPr lang="ru-RU" sz="1300" b="1" dirty="0"/>
              <a:t>нуля с положительным числом</a:t>
            </a:r>
            <a:r>
              <a:rPr lang="ru-RU" sz="1300" dirty="0"/>
              <a:t> равен </a:t>
            </a:r>
            <a:r>
              <a:rPr lang="ru-RU" sz="1300" b="1" dirty="0"/>
              <a:t>положительному числу</a:t>
            </a:r>
            <a:r>
              <a:rPr lang="ru-RU" sz="1300" dirty="0"/>
              <a:t>.</a:t>
            </a:r>
          </a:p>
          <a:p>
            <a:pPr>
              <a:lnSpc>
                <a:spcPct val="150000"/>
              </a:lnSpc>
            </a:pPr>
            <a:r>
              <a:rPr lang="ru-RU" sz="1300" dirty="0"/>
              <a:t>6) Результат сложения </a:t>
            </a:r>
            <a:r>
              <a:rPr lang="ru-RU" sz="1300" b="1" dirty="0"/>
              <a:t>нуля с отрицательным числом</a:t>
            </a:r>
            <a:r>
              <a:rPr lang="ru-RU" sz="1300" dirty="0"/>
              <a:t> равен </a:t>
            </a:r>
            <a:r>
              <a:rPr lang="ru-RU" sz="1300" b="1" dirty="0"/>
              <a:t>отрицательному числу</a:t>
            </a:r>
            <a:r>
              <a:rPr lang="ru-RU" sz="1300" dirty="0"/>
              <a:t>.</a:t>
            </a:r>
          </a:p>
          <a:p>
            <a:pPr>
              <a:lnSpc>
                <a:spcPct val="150000"/>
              </a:lnSpc>
            </a:pPr>
            <a:r>
              <a:rPr lang="ru-RU" sz="1300" dirty="0"/>
              <a:t>7) Результат сложения </a:t>
            </a:r>
            <a:r>
              <a:rPr lang="ru-RU" sz="1300" b="1" dirty="0"/>
              <a:t>положительного числа с нулем</a:t>
            </a:r>
            <a:r>
              <a:rPr lang="ru-RU" sz="1300" dirty="0"/>
              <a:t> равен </a:t>
            </a:r>
            <a:r>
              <a:rPr lang="ru-RU" sz="1300" b="1" dirty="0"/>
              <a:t>положительному числу</a:t>
            </a:r>
            <a:r>
              <a:rPr lang="ru-RU" sz="1300" dirty="0"/>
              <a:t>.</a:t>
            </a:r>
          </a:p>
          <a:p>
            <a:pPr>
              <a:lnSpc>
                <a:spcPct val="150000"/>
              </a:lnSpc>
            </a:pPr>
            <a:r>
              <a:rPr lang="ru-RU" sz="1300" dirty="0"/>
              <a:t>8) Результат сложения </a:t>
            </a:r>
            <a:r>
              <a:rPr lang="ru-RU" sz="1300" b="1" dirty="0"/>
              <a:t>отрицательного числа с нулем</a:t>
            </a:r>
            <a:r>
              <a:rPr lang="ru-RU" sz="1300" dirty="0"/>
              <a:t> равен </a:t>
            </a:r>
            <a:r>
              <a:rPr lang="ru-RU" sz="1300" b="1" dirty="0"/>
              <a:t>отрицательному числу</a:t>
            </a:r>
            <a:r>
              <a:rPr lang="ru-RU" sz="1300" dirty="0"/>
              <a:t>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F403F31-2503-4854-948E-DD726069D455}"/>
              </a:ext>
            </a:extLst>
          </p:cNvPr>
          <p:cNvSpPr/>
          <p:nvPr/>
        </p:nvSpPr>
        <p:spPr>
          <a:xfrm>
            <a:off x="6379510" y="1666668"/>
            <a:ext cx="2414136" cy="5838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/>
              <a:t>Преимущества</a:t>
            </a:r>
            <a:endParaRPr lang="en-US" sz="2000" b="1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840A803-5613-4C94-9355-0BB953E9F87A}"/>
              </a:ext>
            </a:extLst>
          </p:cNvPr>
          <p:cNvSpPr/>
          <p:nvPr/>
        </p:nvSpPr>
        <p:spPr>
          <a:xfrm>
            <a:off x="8898421" y="1660139"/>
            <a:ext cx="2646646" cy="583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/>
              <a:t>Недостатки</a:t>
            </a:r>
            <a:endParaRPr lang="en-US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0567FC-ED3D-4184-98E5-B435DAD2341B}"/>
              </a:ext>
            </a:extLst>
          </p:cNvPr>
          <p:cNvSpPr txBox="1"/>
          <p:nvPr/>
        </p:nvSpPr>
        <p:spPr>
          <a:xfrm>
            <a:off x="6379510" y="2355304"/>
            <a:ext cx="2414136" cy="334194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ts val="1260"/>
              </a:lnSpc>
            </a:pPr>
            <a:endParaRPr lang="ru-RU" sz="1400" dirty="0"/>
          </a:p>
          <a:p>
            <a:pPr marL="171450" indent="-171450">
              <a:spcAft>
                <a:spcPts val="800"/>
              </a:spcAft>
              <a:buFont typeface="Century Gothic" panose="020B0502020202020204" pitchFamily="34" charset="0"/>
              <a:buChar char="+"/>
            </a:pPr>
            <a:r>
              <a:rPr lang="ru-RU" sz="1400" dirty="0"/>
              <a:t>Позволяет выявить дефекты на ранних этапах разработки.</a:t>
            </a:r>
          </a:p>
          <a:p>
            <a:pPr marL="171450" indent="-171450">
              <a:lnSpc>
                <a:spcPts val="1260"/>
              </a:lnSpc>
              <a:buFont typeface="Century Gothic" panose="020B0502020202020204" pitchFamily="34" charset="0"/>
              <a:buChar char="+"/>
            </a:pPr>
            <a:endParaRPr lang="ru-RU" sz="1400" dirty="0"/>
          </a:p>
          <a:p>
            <a:pPr marL="171450" indent="-171450">
              <a:lnSpc>
                <a:spcPts val="1260"/>
              </a:lnSpc>
              <a:buFont typeface="Century Gothic" panose="020B0502020202020204" pitchFamily="34" charset="0"/>
              <a:buChar char="+"/>
            </a:pPr>
            <a:r>
              <a:rPr lang="ru-RU" sz="1400" dirty="0"/>
              <a:t>Упрощает процесс отладки и поиска ошибок.</a:t>
            </a:r>
          </a:p>
          <a:p>
            <a:pPr marL="171450" indent="-171450">
              <a:lnSpc>
                <a:spcPts val="1260"/>
              </a:lnSpc>
              <a:buFont typeface="Century Gothic" panose="020B0502020202020204" pitchFamily="34" charset="0"/>
              <a:buChar char="+"/>
            </a:pPr>
            <a:endParaRPr lang="ru-RU" sz="1400" dirty="0"/>
          </a:p>
          <a:p>
            <a:pPr marL="171450" indent="-171450">
              <a:lnSpc>
                <a:spcPts val="1260"/>
              </a:lnSpc>
              <a:buFont typeface="Century Gothic" panose="020B0502020202020204" pitchFamily="34" charset="0"/>
              <a:buChar char="+"/>
            </a:pPr>
            <a:r>
              <a:rPr lang="ru-RU" sz="1400" dirty="0"/>
              <a:t>Обеспечивает лучшую структурированность кода.</a:t>
            </a:r>
          </a:p>
          <a:p>
            <a:pPr marL="171450" indent="-171450">
              <a:lnSpc>
                <a:spcPts val="1260"/>
              </a:lnSpc>
              <a:buFont typeface="Century Gothic" panose="020B0502020202020204" pitchFamily="34" charset="0"/>
              <a:buChar char="+"/>
            </a:pPr>
            <a:endParaRPr lang="ru-RU" sz="1400" dirty="0"/>
          </a:p>
          <a:p>
            <a:pPr marL="171450" indent="-171450">
              <a:lnSpc>
                <a:spcPts val="1260"/>
              </a:lnSpc>
              <a:buFont typeface="Century Gothic" panose="020B0502020202020204" pitchFamily="34" charset="0"/>
              <a:buChar char="+"/>
            </a:pPr>
            <a:r>
              <a:rPr lang="ru-RU" sz="1400" dirty="0"/>
              <a:t>Снижает затраты на исправление ошибок в долгосрочной перспективе.</a:t>
            </a:r>
          </a:p>
          <a:p>
            <a:pPr marL="171450" indent="-171450">
              <a:lnSpc>
                <a:spcPts val="1260"/>
              </a:lnSpc>
              <a:buFont typeface="Century Gothic" panose="020B0502020202020204" pitchFamily="34" charset="0"/>
              <a:buChar char="+"/>
            </a:pPr>
            <a:endParaRPr lang="ru-RU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C72B42-4CF8-408C-BA50-7BD19EFB7018}"/>
              </a:ext>
            </a:extLst>
          </p:cNvPr>
          <p:cNvSpPr txBox="1"/>
          <p:nvPr/>
        </p:nvSpPr>
        <p:spPr>
          <a:xfrm>
            <a:off x="8917470" y="2355304"/>
            <a:ext cx="2627597" cy="33906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lnSpc>
                <a:spcPts val="1260"/>
              </a:lnSpc>
              <a:buFont typeface="Century Gothic" panose="020B0502020202020204" pitchFamily="34" charset="0"/>
              <a:buChar char="-"/>
            </a:pPr>
            <a:endParaRPr lang="ru-RU" sz="1400" dirty="0"/>
          </a:p>
          <a:p>
            <a:pPr marL="171450" indent="-171450">
              <a:lnSpc>
                <a:spcPts val="1260"/>
              </a:lnSpc>
              <a:buFont typeface="Century Gothic" panose="020B0502020202020204" pitchFamily="34" charset="0"/>
              <a:buChar char="-"/>
            </a:pPr>
            <a:r>
              <a:rPr lang="ru-RU" sz="1400" dirty="0"/>
              <a:t>Не гарантирует корректную работу взаимодействия между компонентами.</a:t>
            </a:r>
          </a:p>
          <a:p>
            <a:pPr>
              <a:lnSpc>
                <a:spcPts val="1260"/>
              </a:lnSpc>
            </a:pPr>
            <a:endParaRPr lang="ru-RU" sz="1400" dirty="0"/>
          </a:p>
          <a:p>
            <a:pPr marL="171450" indent="-171450">
              <a:spcAft>
                <a:spcPts val="800"/>
              </a:spcAft>
              <a:buFont typeface="Century Gothic" panose="020B0502020202020204" pitchFamily="34" charset="0"/>
              <a:buChar char="-"/>
            </a:pPr>
            <a:r>
              <a:rPr lang="ru-RU" sz="1400" dirty="0"/>
              <a:t>Требует дополнительных усилий на написание и поддержание тестового кода.</a:t>
            </a:r>
          </a:p>
          <a:p>
            <a:pPr>
              <a:lnSpc>
                <a:spcPts val="1260"/>
              </a:lnSpc>
            </a:pPr>
            <a:endParaRPr lang="ru-RU" sz="1400" dirty="0"/>
          </a:p>
          <a:p>
            <a:pPr marL="171450" indent="-171450">
              <a:lnSpc>
                <a:spcPts val="1260"/>
              </a:lnSpc>
              <a:buFont typeface="Century Gothic" panose="020B0502020202020204" pitchFamily="34" charset="0"/>
              <a:buChar char="-"/>
            </a:pPr>
            <a:r>
              <a:rPr lang="ru-RU" sz="1400" dirty="0"/>
              <a:t>Может привести к созданию избыточного количества тестов, особенно при неправильном планировании.</a:t>
            </a:r>
          </a:p>
          <a:p>
            <a:pPr marL="171450" indent="-171450">
              <a:lnSpc>
                <a:spcPts val="1260"/>
              </a:lnSpc>
              <a:buFont typeface="Century Gothic" panose="020B0502020202020204" pitchFamily="34" charset="0"/>
              <a:buChar char="-"/>
            </a:pP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5081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reative Gradient ">
  <a:themeElements>
    <a:clrScheme name="Japan 1">
      <a:dk1>
        <a:srgbClr val="000000"/>
      </a:dk1>
      <a:lt1>
        <a:srgbClr val="FFFFFF"/>
      </a:lt1>
      <a:dk2>
        <a:srgbClr val="073A4B"/>
      </a:dk2>
      <a:lt2>
        <a:srgbClr val="E7E6E6"/>
      </a:lt2>
      <a:accent1>
        <a:srgbClr val="EE476E"/>
      </a:accent1>
      <a:accent2>
        <a:srgbClr val="E3B95A"/>
      </a:accent2>
      <a:accent3>
        <a:srgbClr val="07D69F"/>
      </a:accent3>
      <a:accent4>
        <a:srgbClr val="118AB1"/>
      </a:accent4>
      <a:accent5>
        <a:srgbClr val="073A4B"/>
      </a:accent5>
      <a:accent6>
        <a:srgbClr val="E7ECF2"/>
      </a:accent6>
      <a:hlink>
        <a:srgbClr val="E7456B"/>
      </a:hlink>
      <a:folHlink>
        <a:srgbClr val="F0C55F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ED9C639-84DE-47D6-9311-DE22D096325C}" vid="{8897FD28-C2C5-4A9F-A28F-BC63F57A39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Cherry blossom petals presentation</Template>
  <TotalTime>615</TotalTime>
  <Words>2519</Words>
  <PresentationFormat>Widescreen</PresentationFormat>
  <Paragraphs>328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Meiryo UI</vt:lpstr>
      <vt:lpstr>Arial</vt:lpstr>
      <vt:lpstr>Calibri</vt:lpstr>
      <vt:lpstr>Century Gothic</vt:lpstr>
      <vt:lpstr>Segoe UI Light</vt:lpstr>
      <vt:lpstr>Wingdings</vt:lpstr>
      <vt:lpstr>Creative Gradient </vt:lpstr>
      <vt:lpstr>Роль тестирования и обеспечения качества в жизненном цикле разработки ПО</vt:lpstr>
      <vt:lpstr>Что такое тестирование?</vt:lpstr>
      <vt:lpstr>Для чего это всё?</vt:lpstr>
      <vt:lpstr>Краткая историческая справка</vt:lpstr>
      <vt:lpstr>Классификация видов тестирования</vt:lpstr>
      <vt:lpstr>Классификация типов тестирования по целям</vt:lpstr>
      <vt:lpstr>Функциональное тестирование</vt:lpstr>
      <vt:lpstr>Модульное тестирование</vt:lpstr>
      <vt:lpstr>Модульное тестирование. Продолжение</vt:lpstr>
      <vt:lpstr>Интеграционное тестирование</vt:lpstr>
      <vt:lpstr>Интеграционное тестирование. Продолжение</vt:lpstr>
      <vt:lpstr>Системное и приемочное тестирования</vt:lpstr>
      <vt:lpstr>Дополнительные виды тестирования</vt:lpstr>
      <vt:lpstr>Нефункциональное тестирование</vt:lpstr>
      <vt:lpstr>МЕТОДЫ И СПОСОБЫ ТЕСТИРОВАНИЯ</vt:lpstr>
      <vt:lpstr>Ручное тестирование</vt:lpstr>
      <vt:lpstr>Ручное тестирование. Процесс и недостатки</vt:lpstr>
      <vt:lpstr>Автоматизированное тестирование</vt:lpstr>
      <vt:lpstr>Инструменты для автоматизированного тестирования</vt:lpstr>
      <vt:lpstr>Автоматизированное тестирование. Пример на Selenium</vt:lpstr>
      <vt:lpstr>Автоматизированное тестирование. Пример на Selenium</vt:lpstr>
      <vt:lpstr>Автоматизированное тестирование. Пример на Selenium</vt:lpstr>
      <vt:lpstr>Автоматизированное тестирование. Пример на Selenium</vt:lpstr>
      <vt:lpstr>Автоматизированное тестирование. Пример на Selenium</vt:lpstr>
      <vt:lpstr>Сравнение ручного и автоматизированного тестирований</vt:lpstr>
      <vt:lpstr>ПРАКТИКИ ОБЕСПЕЧЕНИЯ КАЧЕСТВА ПО</vt:lpstr>
      <vt:lpstr>Качество ПО</vt:lpstr>
      <vt:lpstr>Метрики качества</vt:lpstr>
      <vt:lpstr>Метрики качества. Данные</vt:lpstr>
      <vt:lpstr>Метрики качества. Пример ведения статистики</vt:lpstr>
      <vt:lpstr>АНАЛИЗ ПРИМЕРОВ ТЕСТИРОВАНИЯ</vt:lpstr>
      <vt:lpstr>Пример успешно проведенного тестирования</vt:lpstr>
      <vt:lpstr>Пример неуспешного тестирования</vt:lpstr>
      <vt:lpstr>Будущие направления и перспективы</vt:lpstr>
      <vt:lpstr>Итог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2024-06-12T13:33:41Z</dcterms:created>
  <dcterms:modified xsi:type="dcterms:W3CDTF">2024-06-15T05:15:35Z</dcterms:modified>
</cp:coreProperties>
</file>